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8" r:id="rId1"/>
  </p:sld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 id="276" r:id="rId16"/>
    <p:sldId id="277" r:id="rId17"/>
    <p:sldId id="278" r:id="rId18"/>
    <p:sldId id="279" r:id="rId19"/>
    <p:sldId id="280" r:id="rId20"/>
    <p:sldId id="281" r:id="rId21"/>
    <p:sldId id="282" r:id="rId22"/>
    <p:sldId id="270" r:id="rId23"/>
    <p:sldId id="273" r:id="rId24"/>
    <p:sldId id="271" r:id="rId25"/>
    <p:sldId id="275" r:id="rId26"/>
    <p:sldId id="274" r:id="rId2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62"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smtClean="0"/>
              <a:t>Asıl başlık stili için tıklatın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402695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263715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smtClean="0"/>
              <a:t>Asıl başlık stili için tıklatın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3927780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smtClean="0"/>
              <a:t>Asıl başlık stili için tıklatın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smtClean="0"/>
              <a:t>Asıl metin stillerini düzenlemek için tıklatın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xmlns="" val="3264495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1610753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smtClean="0"/>
              <a:t>Asıl başlık stili için tıklatın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1413608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smtClean="0"/>
              <a:t>Asıl başlık stili için tıklatın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31948129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3489776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834856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1036870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4060075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130266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155147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7" name="Date Placeholder 2"/>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1156739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4131240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7" name="Date Placeholder 4"/>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218363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1767991B-A610-4D35-A0A0-6EE6F0D7F617}" type="datetimeFigureOut">
              <a:rPr lang="tr-TR" smtClean="0"/>
              <a:pPr/>
              <a:t>22.12.2016</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1571908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cstate="print">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cstate="print">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cstate="print">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cstate="print">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767991B-A610-4D35-A0A0-6EE6F0D7F617}" type="datetimeFigureOut">
              <a:rPr lang="tr-TR" smtClean="0"/>
              <a:pPr/>
              <a:t>22.12.2016</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C9523FA-2079-444F-BBF8-990101DFEC8B}" type="slidenum">
              <a:rPr lang="tr-TR" smtClean="0"/>
              <a:pPr/>
              <a:t>‹#›</a:t>
            </a:fld>
            <a:endParaRPr lang="tr-TR"/>
          </a:p>
        </p:txBody>
      </p:sp>
    </p:spTree>
    <p:extLst>
      <p:ext uri="{BB962C8B-B14F-4D97-AF65-F5344CB8AC3E}">
        <p14:creationId xmlns:p14="http://schemas.microsoft.com/office/powerpoint/2010/main" xmlns="" val="3462319770"/>
      </p:ext>
    </p:extLst>
  </p:cSld>
  <p:clrMap bg1="dk1" tx1="lt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artelektronik.com/yuz-tanima-sistemleri.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artelektronik.com/yuz-tanima-sistemleri-biyometri-biometric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artelektronik.com/yuz-tanima-sistemleri-yuz-tanima-yazilimi.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smtClean="0"/>
              <a:t>Yüz tanıma</a:t>
            </a:r>
            <a:endParaRPr lang="tr-TR" dirty="0"/>
          </a:p>
        </p:txBody>
      </p:sp>
      <p:sp>
        <p:nvSpPr>
          <p:cNvPr id="3" name="Alt Başlık 2"/>
          <p:cNvSpPr>
            <a:spLocks noGrp="1"/>
          </p:cNvSpPr>
          <p:nvPr>
            <p:ph type="subTitle" idx="1"/>
          </p:nvPr>
        </p:nvSpPr>
        <p:spPr/>
        <p:txBody>
          <a:bodyPr/>
          <a:lstStyle/>
          <a:p>
            <a:endParaRPr lang="tr-TR"/>
          </a:p>
        </p:txBody>
      </p:sp>
    </p:spTree>
    <p:extLst>
      <p:ext uri="{BB962C8B-B14F-4D97-AF65-F5344CB8AC3E}">
        <p14:creationId xmlns:p14="http://schemas.microsoft.com/office/powerpoint/2010/main" xmlns="" val="3829902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Aydınlanmaya Karşı Gürbüz AGM</a:t>
            </a:r>
          </a:p>
        </p:txBody>
      </p:sp>
      <p:sp>
        <p:nvSpPr>
          <p:cNvPr id="3" name="İçerik Yer Tutucusu 2"/>
          <p:cNvSpPr>
            <a:spLocks noGrp="1"/>
          </p:cNvSpPr>
          <p:nvPr>
            <p:ph idx="1"/>
          </p:nvPr>
        </p:nvSpPr>
        <p:spPr/>
        <p:txBody>
          <a:bodyPr/>
          <a:lstStyle/>
          <a:p>
            <a:r>
              <a:rPr lang="tr-TR" dirty="0"/>
              <a:t>Normal aktif görünüm modelinde farklı aydınlatma koşullarına sahip görüntülerde hatalı sonuçlar alınmaktadır. Bu ise normal </a:t>
            </a:r>
            <a:r>
              <a:rPr lang="tr-TR" dirty="0" err="1"/>
              <a:t>AGM’nin</a:t>
            </a:r>
            <a:r>
              <a:rPr lang="tr-TR" dirty="0"/>
              <a:t> aydınlanmadan kaynaklanan </a:t>
            </a:r>
            <a:r>
              <a:rPr lang="tr-TR" dirty="0" err="1"/>
              <a:t>griseviye</a:t>
            </a:r>
            <a:r>
              <a:rPr lang="tr-TR" dirty="0"/>
              <a:t> değişimlerinden etkilenmesinden kaynaklanmaktadır. Bu sorunu gidermek için ayrıt temelli bu yöntem kullanılmaktadır.</a:t>
            </a:r>
          </a:p>
        </p:txBody>
      </p:sp>
    </p:spTree>
    <p:extLst>
      <p:ext uri="{BB962C8B-B14F-4D97-AF65-F5344CB8AC3E}">
        <p14:creationId xmlns:p14="http://schemas.microsoft.com/office/powerpoint/2010/main" xmlns="" val="23798855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Gizli </a:t>
            </a:r>
            <a:r>
              <a:rPr lang="tr-TR" dirty="0" err="1"/>
              <a:t>Markov</a:t>
            </a:r>
            <a:r>
              <a:rPr lang="tr-TR" dirty="0"/>
              <a:t> Modeli (GMM)</a:t>
            </a:r>
          </a:p>
        </p:txBody>
      </p:sp>
      <p:sp>
        <p:nvSpPr>
          <p:cNvPr id="3" name="İçerik Yer Tutucusu 2"/>
          <p:cNvSpPr>
            <a:spLocks noGrp="1"/>
          </p:cNvSpPr>
          <p:nvPr>
            <p:ph idx="1"/>
          </p:nvPr>
        </p:nvSpPr>
        <p:spPr/>
        <p:txBody>
          <a:bodyPr/>
          <a:lstStyle/>
          <a:p>
            <a:r>
              <a:rPr lang="tr-TR" dirty="0"/>
              <a:t>Gizli </a:t>
            </a:r>
            <a:r>
              <a:rPr lang="tr-TR" dirty="0" err="1"/>
              <a:t>Markov</a:t>
            </a:r>
            <a:r>
              <a:rPr lang="tr-TR" dirty="0"/>
              <a:t> Modelinde bir sinyalin istatistiksel yönleri tanı olarak kullanılır. Bir işareti karakterize etmek için kullanılır. Bu modelde tanıma işlemi yapılırken resimden bazı kesitler alınır. Bu kesitlere göre tanıma işlemi </a:t>
            </a:r>
            <a:r>
              <a:rPr lang="tr-TR" dirty="0" err="1"/>
              <a:t>yapılır.Gizli</a:t>
            </a:r>
            <a:r>
              <a:rPr lang="tr-TR" dirty="0"/>
              <a:t> </a:t>
            </a:r>
            <a:r>
              <a:rPr lang="tr-TR" dirty="0" err="1"/>
              <a:t>Markov</a:t>
            </a:r>
            <a:r>
              <a:rPr lang="tr-TR" dirty="0"/>
              <a:t> Modeli kullanılarak yapılan doğru tanımada %84’lük bir doğru tanıma elde edilmiştir. Ancak örnekleri oluşturmak için gereken zaman uzun olduğu için yüz tanımada tutulan bir metot haline gelememiştir.</a:t>
            </a:r>
          </a:p>
        </p:txBody>
      </p:sp>
    </p:spTree>
    <p:extLst>
      <p:ext uri="{BB962C8B-B14F-4D97-AF65-F5344CB8AC3E}">
        <p14:creationId xmlns:p14="http://schemas.microsoft.com/office/powerpoint/2010/main" xmlns="" val="6084682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Bağımsız Bileşen Analizi (BBA)</a:t>
            </a:r>
          </a:p>
        </p:txBody>
      </p:sp>
      <p:sp>
        <p:nvSpPr>
          <p:cNvPr id="3" name="İçerik Yer Tutucusu 2"/>
          <p:cNvSpPr>
            <a:spLocks noGrp="1"/>
          </p:cNvSpPr>
          <p:nvPr>
            <p:ph idx="1"/>
          </p:nvPr>
        </p:nvSpPr>
        <p:spPr/>
        <p:txBody>
          <a:bodyPr/>
          <a:lstStyle/>
          <a:p>
            <a:r>
              <a:rPr lang="tr-TR" dirty="0"/>
              <a:t>Bu yöntem, çok değişkenli veri kümesinde saklı olan yapıları belirleyen istatistiksel bir yöntemdir. Bağımsız bileşen olarak tanımlanan saklı faktörler, bilinmeyen bir karıştırma matrisi ile karıştırılarak gözlem verilerini </a:t>
            </a:r>
            <a:r>
              <a:rPr lang="tr-TR" dirty="0" err="1"/>
              <a:t>oluştururlar.Burada</a:t>
            </a:r>
            <a:r>
              <a:rPr lang="tr-TR" dirty="0"/>
              <a:t> amaç kaynaklar arasındaki istatistiksel bağımlılığı minimize edecek şekilde </a:t>
            </a:r>
            <a:r>
              <a:rPr lang="tr-TR" dirty="0" err="1"/>
              <a:t>mantrisin</a:t>
            </a:r>
            <a:r>
              <a:rPr lang="tr-TR" dirty="0"/>
              <a:t> bulunmasıdır</a:t>
            </a:r>
          </a:p>
        </p:txBody>
      </p:sp>
    </p:spTree>
    <p:extLst>
      <p:ext uri="{BB962C8B-B14F-4D97-AF65-F5344CB8AC3E}">
        <p14:creationId xmlns:p14="http://schemas.microsoft.com/office/powerpoint/2010/main" xmlns="" val="884958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45130" y="489294"/>
            <a:ext cx="9404723" cy="1400530"/>
          </a:xfrm>
        </p:spPr>
        <p:txBody>
          <a:bodyPr/>
          <a:lstStyle/>
          <a:p>
            <a:r>
              <a:rPr lang="tr-TR" dirty="0"/>
              <a:t>Temel Bileşenler Analizi(TBA)</a:t>
            </a:r>
          </a:p>
        </p:txBody>
      </p:sp>
      <p:sp>
        <p:nvSpPr>
          <p:cNvPr id="3" name="İçerik Yer Tutucusu 2"/>
          <p:cNvSpPr>
            <a:spLocks noGrp="1"/>
          </p:cNvSpPr>
          <p:nvPr>
            <p:ph idx="1"/>
          </p:nvPr>
        </p:nvSpPr>
        <p:spPr/>
        <p:txBody>
          <a:bodyPr/>
          <a:lstStyle/>
          <a:p>
            <a:r>
              <a:rPr lang="tr-TR" dirty="0"/>
              <a:t>Bu algoritmanın temel amaçları; verilerin boyutunu azaltmak, tahminlerde bulunmak, veri setini bazı analizlerde görüntülemektir. Temel Bileşenler Analizi algoritması kimya, istatistik, anatomi, biyoloji gibi birçok bilim dalında kullanılmaktadır.</a:t>
            </a:r>
          </a:p>
        </p:txBody>
      </p:sp>
    </p:spTree>
    <p:extLst>
      <p:ext uri="{BB962C8B-B14F-4D97-AF65-F5344CB8AC3E}">
        <p14:creationId xmlns:p14="http://schemas.microsoft.com/office/powerpoint/2010/main" xmlns="" val="2597720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Yapay Sinir Ağları ile Yüz Tanıma(YSA)</a:t>
            </a:r>
          </a:p>
        </p:txBody>
      </p:sp>
      <p:sp>
        <p:nvSpPr>
          <p:cNvPr id="3" name="İçerik Yer Tutucusu 2"/>
          <p:cNvSpPr>
            <a:spLocks noGrp="1"/>
          </p:cNvSpPr>
          <p:nvPr>
            <p:ph idx="1"/>
          </p:nvPr>
        </p:nvSpPr>
        <p:spPr/>
        <p:txBody>
          <a:bodyPr/>
          <a:lstStyle/>
          <a:p>
            <a:r>
              <a:rPr lang="tr-TR" dirty="0"/>
              <a:t>Bilgisayarda resimleri anlamlı hale getirmek için, sayı kümeleri halinde tanımlanır ve resimler üzerinde yapılacak her iş, bu sayı kümesi üzerindeki matris operasyonları sayesinde yapılır. </a:t>
            </a:r>
            <a:r>
              <a:rPr lang="tr-TR" dirty="0" err="1"/>
              <a:t>Bigisayara</a:t>
            </a:r>
            <a:r>
              <a:rPr lang="tr-TR" dirty="0"/>
              <a:t> tanıtılan bir resim yeniden gördüğünde bunun ilk gördüğü nesne olduğunu anlayabiliyor, o nesneyi hafızaya kaydediyor, yeni bir görüntü aldığında ise elektrik sinyallerinden oluşan bu görüntüyü hafızasındakilerle karşılaştırıyor. Bu karşılaştırma değişik hesaplamalarla yapılır. Yüz tanıma işlemi sırasında insan yüzünün tamamı kullanılarak gerçekleştirildiği gibi, alınan bu yüze çeşitli teknikler uygulayarak da gerçekleştirilebilmektedir. Bu teknikler, temel olarak, yüzün tanımayı kolaylaştıran kritik bölgelerini ortaya çıkararak öğrenmeyi kapsamaktadır.</a:t>
            </a:r>
          </a:p>
        </p:txBody>
      </p:sp>
    </p:spTree>
    <p:extLst>
      <p:ext uri="{BB962C8B-B14F-4D97-AF65-F5344CB8AC3E}">
        <p14:creationId xmlns:p14="http://schemas.microsoft.com/office/powerpoint/2010/main" xmlns="" val="13691854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TBA ÖRNEK UYGULAMA</a:t>
            </a:r>
            <a:endParaRPr lang="tr-TR" dirty="0"/>
          </a:p>
        </p:txBody>
      </p:sp>
      <p:sp>
        <p:nvSpPr>
          <p:cNvPr id="3" name="2 İçerik Yer Tutucusu"/>
          <p:cNvSpPr>
            <a:spLocks noGrp="1"/>
          </p:cNvSpPr>
          <p:nvPr>
            <p:ph idx="1"/>
          </p:nvPr>
        </p:nvSpPr>
        <p:spPr/>
        <p:txBody>
          <a:bodyPr>
            <a:normAutofit fontScale="70000" lnSpcReduction="20000"/>
          </a:bodyPr>
          <a:lstStyle/>
          <a:p>
            <a:r>
              <a:rPr lang="tr-TR" sz="2900" b="1" u="sng" dirty="0" err="1" smtClean="0"/>
              <a:t>calistir</a:t>
            </a:r>
            <a:r>
              <a:rPr lang="tr-TR" sz="2900" b="1" u="sng" dirty="0" smtClean="0"/>
              <a:t>.m</a:t>
            </a:r>
          </a:p>
          <a:p>
            <a:r>
              <a:rPr lang="tr-TR" dirty="0" err="1" smtClean="0"/>
              <a:t>clear</a:t>
            </a:r>
            <a:r>
              <a:rPr lang="tr-TR" dirty="0" smtClean="0"/>
              <a:t> </a:t>
            </a:r>
            <a:r>
              <a:rPr lang="tr-TR" dirty="0" err="1" smtClean="0"/>
              <a:t>all</a:t>
            </a:r>
            <a:endParaRPr lang="tr-TR" dirty="0" smtClean="0"/>
          </a:p>
          <a:p>
            <a:r>
              <a:rPr lang="tr-TR" dirty="0" err="1" smtClean="0"/>
              <a:t>close</a:t>
            </a:r>
            <a:r>
              <a:rPr lang="tr-TR" dirty="0" smtClean="0"/>
              <a:t> </a:t>
            </a:r>
            <a:r>
              <a:rPr lang="tr-TR" dirty="0" err="1" smtClean="0"/>
              <a:t>all</a:t>
            </a:r>
            <a:endParaRPr lang="tr-TR" dirty="0" smtClean="0"/>
          </a:p>
          <a:p>
            <a:r>
              <a:rPr lang="tr-TR" dirty="0" err="1" smtClean="0"/>
              <a:t>clc</a:t>
            </a:r>
            <a:endParaRPr lang="tr-TR" dirty="0" smtClean="0"/>
          </a:p>
          <a:p>
            <a:r>
              <a:rPr lang="tr-TR" dirty="0" err="1" smtClean="0"/>
              <a:t>datapath</a:t>
            </a:r>
            <a:r>
              <a:rPr lang="tr-TR" dirty="0" smtClean="0"/>
              <a:t> = 'C:\</a:t>
            </a:r>
            <a:r>
              <a:rPr lang="tr-TR" dirty="0" err="1" smtClean="0"/>
              <a:t>Users</a:t>
            </a:r>
            <a:r>
              <a:rPr lang="tr-TR" dirty="0" smtClean="0"/>
              <a:t>\Caner\</a:t>
            </a:r>
            <a:r>
              <a:rPr lang="tr-TR" dirty="0" err="1" smtClean="0"/>
              <a:t>Desktop</a:t>
            </a:r>
            <a:r>
              <a:rPr lang="tr-TR" dirty="0" smtClean="0"/>
              <a:t>\Yeni klasör (2)\veritabanı'; % Veritabanın bulunduğu klasör</a:t>
            </a:r>
          </a:p>
          <a:p>
            <a:r>
              <a:rPr lang="tr-TR" dirty="0" err="1" smtClean="0"/>
              <a:t>TestImage</a:t>
            </a:r>
            <a:r>
              <a:rPr lang="tr-TR" dirty="0" smtClean="0"/>
              <a:t> = 'C:\</a:t>
            </a:r>
            <a:r>
              <a:rPr lang="tr-TR" dirty="0" err="1" smtClean="0"/>
              <a:t>Users</a:t>
            </a:r>
            <a:r>
              <a:rPr lang="tr-TR" dirty="0" smtClean="0"/>
              <a:t>\Caner\</a:t>
            </a:r>
            <a:r>
              <a:rPr lang="tr-TR" dirty="0" err="1" smtClean="0"/>
              <a:t>Desktop</a:t>
            </a:r>
            <a:r>
              <a:rPr lang="tr-TR" dirty="0" smtClean="0"/>
              <a:t>\Yeni klasör (2)\test resimleri\6.</a:t>
            </a:r>
            <a:r>
              <a:rPr lang="tr-TR" dirty="0" err="1" smtClean="0"/>
              <a:t>jpg</a:t>
            </a:r>
            <a:r>
              <a:rPr lang="tr-TR" dirty="0" smtClean="0"/>
              <a:t>'; %test edilecek resimlerin bulunduğu klasör</a:t>
            </a:r>
          </a:p>
          <a:p>
            <a:r>
              <a:rPr lang="tr-TR" dirty="0" smtClean="0"/>
              <a:t>A = </a:t>
            </a:r>
            <a:r>
              <a:rPr lang="tr-TR" dirty="0" err="1" smtClean="0"/>
              <a:t>imread</a:t>
            </a:r>
            <a:r>
              <a:rPr lang="tr-TR" dirty="0" smtClean="0"/>
              <a:t>(</a:t>
            </a:r>
            <a:r>
              <a:rPr lang="tr-TR" dirty="0" err="1" smtClean="0"/>
              <a:t>TestImage</a:t>
            </a:r>
            <a:r>
              <a:rPr lang="tr-TR" dirty="0" smtClean="0"/>
              <a:t>); % Test resminin okunduğu yer</a:t>
            </a:r>
          </a:p>
          <a:p>
            <a:r>
              <a:rPr lang="tr-TR" dirty="0" err="1" smtClean="0"/>
              <a:t>FaceDetector</a:t>
            </a:r>
            <a:r>
              <a:rPr lang="tr-TR" dirty="0" smtClean="0"/>
              <a:t> = </a:t>
            </a:r>
            <a:r>
              <a:rPr lang="tr-TR" dirty="0" err="1" smtClean="0"/>
              <a:t>vision</a:t>
            </a:r>
            <a:r>
              <a:rPr lang="tr-TR" dirty="0" smtClean="0"/>
              <a:t>.</a:t>
            </a:r>
            <a:r>
              <a:rPr lang="tr-TR" dirty="0" err="1" smtClean="0"/>
              <a:t>CascadeObjectDetector</a:t>
            </a:r>
            <a:r>
              <a:rPr lang="tr-TR" dirty="0" smtClean="0"/>
              <a:t>(); % </a:t>
            </a:r>
            <a:r>
              <a:rPr lang="tr-TR" dirty="0" err="1" smtClean="0"/>
              <a:t>kaskad</a:t>
            </a:r>
            <a:r>
              <a:rPr lang="tr-TR" dirty="0" smtClean="0"/>
              <a:t> yüz bulmayı çalıştırıp </a:t>
            </a:r>
            <a:r>
              <a:rPr lang="tr-TR" dirty="0" err="1" smtClean="0"/>
              <a:t>facedetector</a:t>
            </a:r>
            <a:r>
              <a:rPr lang="tr-TR" dirty="0" smtClean="0"/>
              <a:t> adlı nesneyi oluşturuyoruz</a:t>
            </a:r>
          </a:p>
          <a:p>
            <a:r>
              <a:rPr lang="tr-TR" dirty="0" smtClean="0"/>
              <a:t>BBOX = step(</a:t>
            </a:r>
            <a:r>
              <a:rPr lang="tr-TR" dirty="0" err="1" smtClean="0"/>
              <a:t>FaceDetector</a:t>
            </a:r>
            <a:r>
              <a:rPr lang="tr-TR" dirty="0" smtClean="0"/>
              <a:t>, A);  % Bulunan yüzlerin koordinat değerlerini BBOX şeklinde bir matris olarak alıyoruz.</a:t>
            </a:r>
          </a:p>
          <a:p>
            <a:r>
              <a:rPr lang="tr-TR" dirty="0" err="1" smtClean="0"/>
              <a:t>resimsayisi</a:t>
            </a:r>
            <a:r>
              <a:rPr lang="tr-TR" dirty="0" smtClean="0"/>
              <a:t> = size(BBOX,1); % resimde bulunan yüz sayısını bulup resim </a:t>
            </a:r>
            <a:r>
              <a:rPr lang="tr-TR" dirty="0" err="1" smtClean="0"/>
              <a:t>sayınıa</a:t>
            </a:r>
            <a:r>
              <a:rPr lang="tr-TR" dirty="0" smtClean="0"/>
              <a:t> atıyoruz</a:t>
            </a:r>
          </a:p>
          <a:p>
            <a:r>
              <a:rPr lang="tr-TR" dirty="0" err="1" smtClean="0"/>
              <a:t>anaresim</a:t>
            </a:r>
            <a:r>
              <a:rPr lang="tr-TR" dirty="0" smtClean="0"/>
              <a:t> = </a:t>
            </a:r>
            <a:r>
              <a:rPr lang="tr-TR" dirty="0" err="1" smtClean="0"/>
              <a:t>zeros</a:t>
            </a:r>
            <a:r>
              <a:rPr lang="tr-TR" dirty="0" smtClean="0"/>
              <a:t>(1,</a:t>
            </a:r>
            <a:r>
              <a:rPr lang="tr-TR" dirty="0" err="1" smtClean="0"/>
              <a:t>resimsayisi</a:t>
            </a:r>
            <a:r>
              <a:rPr lang="tr-TR" dirty="0" smtClean="0"/>
              <a:t>); </a:t>
            </a:r>
          </a:p>
          <a:p>
            <a:r>
              <a:rPr lang="tr-TR" dirty="0" err="1" smtClean="0"/>
              <a:t>tanit</a:t>
            </a:r>
            <a:r>
              <a:rPr lang="tr-TR" dirty="0" smtClean="0"/>
              <a:t> = []; </a:t>
            </a:r>
          </a:p>
          <a:p>
            <a:endParaRPr lang="tr-T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a:xfrm>
            <a:off x="0" y="168812"/>
            <a:ext cx="12192000" cy="6689188"/>
          </a:xfrm>
        </p:spPr>
        <p:txBody>
          <a:bodyPr>
            <a:normAutofit fontScale="85000" lnSpcReduction="20000"/>
          </a:bodyPr>
          <a:lstStyle/>
          <a:p>
            <a:r>
              <a:rPr lang="tr-TR" b="1" u="sng" dirty="0" err="1" smtClean="0"/>
              <a:t>calistir</a:t>
            </a:r>
            <a:r>
              <a:rPr lang="tr-TR" b="1" u="sng" dirty="0" smtClean="0"/>
              <a:t>.m</a:t>
            </a:r>
          </a:p>
          <a:p>
            <a:r>
              <a:rPr lang="tr-TR" dirty="0" err="1" smtClean="0"/>
              <a:t>for</a:t>
            </a:r>
            <a:r>
              <a:rPr lang="tr-TR" dirty="0" smtClean="0"/>
              <a:t> </a:t>
            </a:r>
            <a:r>
              <a:rPr lang="tr-TR" dirty="0" err="1" smtClean="0"/>
              <a:t>sayi</a:t>
            </a:r>
            <a:r>
              <a:rPr lang="tr-TR" dirty="0" smtClean="0"/>
              <a:t>=1:</a:t>
            </a:r>
            <a:r>
              <a:rPr lang="tr-TR" dirty="0" err="1" smtClean="0"/>
              <a:t>resimsayisi</a:t>
            </a:r>
            <a:endParaRPr lang="tr-TR" dirty="0" smtClean="0"/>
          </a:p>
          <a:p>
            <a:r>
              <a:rPr lang="tr-TR" dirty="0" smtClean="0"/>
              <a:t>    I2 = </a:t>
            </a:r>
            <a:r>
              <a:rPr lang="tr-TR" dirty="0" err="1" smtClean="0"/>
              <a:t>imcrop</a:t>
            </a:r>
            <a:r>
              <a:rPr lang="tr-TR" dirty="0" smtClean="0"/>
              <a:t>(A,BBOX(</a:t>
            </a:r>
            <a:r>
              <a:rPr lang="tr-TR" dirty="0" err="1" smtClean="0"/>
              <a:t>sayi</a:t>
            </a:r>
            <a:r>
              <a:rPr lang="tr-TR" dirty="0" smtClean="0"/>
              <a:t>,:)); %resmin yüz kısmını kesiyor.</a:t>
            </a:r>
          </a:p>
          <a:p>
            <a:r>
              <a:rPr lang="tr-TR" dirty="0" smtClean="0"/>
              <a:t>    I2 = </a:t>
            </a:r>
            <a:r>
              <a:rPr lang="tr-TR" dirty="0" err="1" smtClean="0"/>
              <a:t>imresize</a:t>
            </a:r>
            <a:r>
              <a:rPr lang="tr-TR" dirty="0" smtClean="0"/>
              <a:t> (I2,[200 180]); % Resim boyutlandırma  </a:t>
            </a:r>
          </a:p>
          <a:p>
            <a:r>
              <a:rPr lang="tr-TR" dirty="0" smtClean="0"/>
              <a:t>    [</a:t>
            </a:r>
            <a:r>
              <a:rPr lang="tr-TR" dirty="0" err="1" smtClean="0"/>
              <a:t>taninma</a:t>
            </a:r>
            <a:r>
              <a:rPr lang="tr-TR" dirty="0" smtClean="0"/>
              <a:t>, </a:t>
            </a:r>
            <a:r>
              <a:rPr lang="tr-TR" dirty="0" err="1" smtClean="0"/>
              <a:t>dbadi</a:t>
            </a:r>
            <a:r>
              <a:rPr lang="tr-TR" dirty="0" smtClean="0"/>
              <a:t>, </a:t>
            </a:r>
            <a:r>
              <a:rPr lang="tr-TR" dirty="0" err="1" smtClean="0"/>
              <a:t>recog</a:t>
            </a:r>
            <a:r>
              <a:rPr lang="tr-TR" dirty="0" smtClean="0"/>
              <a:t>_</a:t>
            </a:r>
            <a:r>
              <a:rPr lang="tr-TR" dirty="0" err="1" smtClean="0"/>
              <a:t>img</a:t>
            </a:r>
            <a:r>
              <a:rPr lang="tr-TR" dirty="0" smtClean="0"/>
              <a:t>] = </a:t>
            </a:r>
            <a:r>
              <a:rPr lang="tr-TR" dirty="0" err="1" smtClean="0"/>
              <a:t>pcayontemi</a:t>
            </a:r>
            <a:r>
              <a:rPr lang="tr-TR" dirty="0" smtClean="0"/>
              <a:t>(</a:t>
            </a:r>
            <a:r>
              <a:rPr lang="tr-TR" dirty="0" err="1" smtClean="0"/>
              <a:t>datapath</a:t>
            </a:r>
            <a:r>
              <a:rPr lang="tr-TR" dirty="0" smtClean="0"/>
              <a:t>,I2); %Resmin veritabanındaki resimler ile </a:t>
            </a:r>
            <a:r>
              <a:rPr lang="tr-TR" dirty="0" err="1" smtClean="0"/>
              <a:t>pca</a:t>
            </a:r>
            <a:r>
              <a:rPr lang="tr-TR" dirty="0" smtClean="0"/>
              <a:t> yöntemi ile karşılaştırılıp bulunduğu kısım</a:t>
            </a:r>
          </a:p>
          <a:p>
            <a:r>
              <a:rPr lang="tr-TR" dirty="0" smtClean="0"/>
              <a:t>    </a:t>
            </a:r>
            <a:r>
              <a:rPr lang="tr-TR" dirty="0" err="1" smtClean="0"/>
              <a:t>taninma</a:t>
            </a:r>
            <a:endParaRPr lang="tr-TR" dirty="0" smtClean="0"/>
          </a:p>
          <a:p>
            <a:r>
              <a:rPr lang="tr-TR" dirty="0" smtClean="0"/>
              <a:t>    </a:t>
            </a:r>
            <a:r>
              <a:rPr lang="tr-TR" dirty="0" err="1" smtClean="0"/>
              <a:t>dbadi</a:t>
            </a:r>
            <a:r>
              <a:rPr lang="tr-TR" dirty="0" smtClean="0"/>
              <a:t>;</a:t>
            </a:r>
          </a:p>
          <a:p>
            <a:r>
              <a:rPr lang="tr-TR" dirty="0" smtClean="0"/>
              <a:t>    </a:t>
            </a:r>
            <a:r>
              <a:rPr lang="tr-TR" dirty="0" err="1" smtClean="0"/>
              <a:t>recog</a:t>
            </a:r>
            <a:r>
              <a:rPr lang="tr-TR" dirty="0" smtClean="0"/>
              <a:t>_</a:t>
            </a:r>
            <a:r>
              <a:rPr lang="tr-TR" dirty="0" err="1" smtClean="0"/>
              <a:t>img</a:t>
            </a:r>
            <a:r>
              <a:rPr lang="tr-TR" dirty="0" smtClean="0"/>
              <a:t>;</a:t>
            </a:r>
          </a:p>
          <a:p>
            <a:r>
              <a:rPr lang="tr-TR" dirty="0" smtClean="0"/>
              <a:t>    </a:t>
            </a:r>
            <a:r>
              <a:rPr lang="tr-TR" dirty="0" err="1" smtClean="0"/>
              <a:t>anaresim</a:t>
            </a:r>
            <a:r>
              <a:rPr lang="tr-TR" dirty="0" smtClean="0"/>
              <a:t>(1,</a:t>
            </a:r>
            <a:r>
              <a:rPr lang="tr-TR" dirty="0" err="1" smtClean="0"/>
              <a:t>sayi</a:t>
            </a:r>
            <a:r>
              <a:rPr lang="tr-TR" dirty="0" smtClean="0"/>
              <a:t>) = </a:t>
            </a:r>
            <a:r>
              <a:rPr lang="tr-TR" dirty="0" err="1" smtClean="0"/>
              <a:t>dbadi</a:t>
            </a:r>
            <a:r>
              <a:rPr lang="tr-TR" dirty="0" smtClean="0"/>
              <a:t>;</a:t>
            </a:r>
          </a:p>
          <a:p>
            <a:r>
              <a:rPr lang="tr-TR" dirty="0" smtClean="0"/>
              <a:t>    </a:t>
            </a:r>
            <a:r>
              <a:rPr lang="tr-TR" dirty="0" err="1" smtClean="0"/>
              <a:t>tanit</a:t>
            </a:r>
            <a:r>
              <a:rPr lang="tr-TR" dirty="0" smtClean="0"/>
              <a:t>(</a:t>
            </a:r>
            <a:r>
              <a:rPr lang="tr-TR" dirty="0" err="1" smtClean="0"/>
              <a:t>sayi</a:t>
            </a:r>
            <a:r>
              <a:rPr lang="tr-TR" dirty="0" smtClean="0"/>
              <a:t>) = </a:t>
            </a:r>
            <a:r>
              <a:rPr lang="tr-TR" dirty="0" err="1" smtClean="0"/>
              <a:t>taninma</a:t>
            </a:r>
            <a:r>
              <a:rPr lang="tr-TR" dirty="0" smtClean="0"/>
              <a:t>;</a:t>
            </a:r>
          </a:p>
          <a:p>
            <a:r>
              <a:rPr lang="tr-TR" dirty="0" err="1" smtClean="0"/>
              <a:t>end</a:t>
            </a:r>
            <a:endParaRPr lang="tr-TR" dirty="0" smtClean="0"/>
          </a:p>
          <a:p>
            <a:r>
              <a:rPr lang="tr-TR" dirty="0" err="1" smtClean="0"/>
              <a:t>word</a:t>
            </a:r>
            <a:r>
              <a:rPr lang="tr-TR" dirty="0" smtClean="0"/>
              <a:t> = </a:t>
            </a:r>
            <a:r>
              <a:rPr lang="tr-TR" dirty="0" err="1" smtClean="0"/>
              <a:t>cell</a:t>
            </a:r>
            <a:r>
              <a:rPr lang="tr-TR" dirty="0" smtClean="0"/>
              <a:t>(1); </a:t>
            </a:r>
          </a:p>
          <a:p>
            <a:r>
              <a:rPr lang="tr-TR" dirty="0" err="1" smtClean="0"/>
              <a:t>for</a:t>
            </a:r>
            <a:r>
              <a:rPr lang="tr-TR" dirty="0" smtClean="0"/>
              <a:t> i=1:</a:t>
            </a:r>
            <a:r>
              <a:rPr lang="tr-TR" dirty="0" err="1" smtClean="0"/>
              <a:t>length</a:t>
            </a:r>
            <a:r>
              <a:rPr lang="tr-TR" dirty="0" smtClean="0"/>
              <a:t>(</a:t>
            </a:r>
            <a:r>
              <a:rPr lang="tr-TR" dirty="0" err="1" smtClean="0"/>
              <a:t>anaresim</a:t>
            </a:r>
            <a:r>
              <a:rPr lang="tr-TR" dirty="0" smtClean="0"/>
              <a:t>)</a:t>
            </a:r>
          </a:p>
          <a:p>
            <a:r>
              <a:rPr lang="tr-TR" dirty="0" smtClean="0"/>
              <a:t>    </a:t>
            </a:r>
            <a:r>
              <a:rPr lang="tr-TR" dirty="0" err="1" smtClean="0"/>
              <a:t>olanbu</a:t>
            </a:r>
            <a:r>
              <a:rPr lang="tr-TR" dirty="0" smtClean="0"/>
              <a:t> = </a:t>
            </a:r>
            <a:r>
              <a:rPr lang="tr-TR" dirty="0" err="1" smtClean="0"/>
              <a:t>eslestir</a:t>
            </a:r>
            <a:r>
              <a:rPr lang="tr-TR" dirty="0" smtClean="0"/>
              <a:t>(</a:t>
            </a:r>
            <a:r>
              <a:rPr lang="tr-TR" dirty="0" err="1" smtClean="0"/>
              <a:t>anaresim</a:t>
            </a:r>
            <a:r>
              <a:rPr lang="tr-TR" dirty="0" smtClean="0"/>
              <a:t>(i), </a:t>
            </a:r>
            <a:r>
              <a:rPr lang="tr-TR" dirty="0" err="1" smtClean="0"/>
              <a:t>tanit</a:t>
            </a:r>
            <a:r>
              <a:rPr lang="tr-TR" dirty="0" smtClean="0"/>
              <a:t>(i)); %Veritabanında kayıtlı olan resimlerin hangi kişilere ait olduğunu yazan kısım</a:t>
            </a:r>
          </a:p>
          <a:p>
            <a:r>
              <a:rPr lang="tr-TR" dirty="0" smtClean="0"/>
              <a:t>    </a:t>
            </a:r>
            <a:r>
              <a:rPr lang="tr-TR" dirty="0" err="1" smtClean="0"/>
              <a:t>word</a:t>
            </a:r>
            <a:r>
              <a:rPr lang="tr-TR" dirty="0" smtClean="0"/>
              <a:t>(i) = {</a:t>
            </a:r>
            <a:r>
              <a:rPr lang="tr-TR" dirty="0" err="1" smtClean="0"/>
              <a:t>olanbu</a:t>
            </a:r>
            <a:r>
              <a:rPr lang="tr-TR" dirty="0" smtClean="0"/>
              <a:t>};</a:t>
            </a:r>
          </a:p>
          <a:p>
            <a:r>
              <a:rPr lang="tr-TR" dirty="0" err="1" smtClean="0"/>
              <a:t>end</a:t>
            </a:r>
            <a:endParaRPr lang="tr-TR" dirty="0" smtClean="0"/>
          </a:p>
          <a:p>
            <a:r>
              <a:rPr lang="tr-TR" dirty="0" smtClean="0"/>
              <a:t>B = </a:t>
            </a:r>
            <a:r>
              <a:rPr lang="tr-TR" dirty="0" err="1" smtClean="0"/>
              <a:t>insertObjectAnnotation</a:t>
            </a:r>
            <a:r>
              <a:rPr lang="tr-TR" dirty="0" smtClean="0"/>
              <a:t>(A,'</a:t>
            </a:r>
            <a:r>
              <a:rPr lang="tr-TR" dirty="0" err="1" smtClean="0"/>
              <a:t>rectangle</a:t>
            </a:r>
            <a:r>
              <a:rPr lang="tr-TR" dirty="0" smtClean="0"/>
              <a:t>', BBOX, </a:t>
            </a:r>
            <a:r>
              <a:rPr lang="tr-TR" dirty="0" err="1" smtClean="0"/>
              <a:t>word</a:t>
            </a:r>
            <a:r>
              <a:rPr lang="tr-TR" dirty="0" smtClean="0"/>
              <a:t>,'</a:t>
            </a:r>
            <a:r>
              <a:rPr lang="tr-TR" dirty="0" err="1" smtClean="0"/>
              <a:t>TextBoxOpacity</a:t>
            </a:r>
            <a:r>
              <a:rPr lang="tr-TR" dirty="0" smtClean="0"/>
              <a:t>',0.8,'</a:t>
            </a:r>
            <a:r>
              <a:rPr lang="tr-TR" dirty="0" err="1" smtClean="0"/>
              <a:t>FontSize</a:t>
            </a:r>
            <a:r>
              <a:rPr lang="tr-TR" dirty="0" smtClean="0"/>
              <a:t>',30); % Yüzün kare şeklinde içe alınıp karenin şeffaflığını ve fontunun yazıldığı kısım.</a:t>
            </a:r>
          </a:p>
          <a:p>
            <a:r>
              <a:rPr lang="tr-TR" dirty="0" err="1" smtClean="0"/>
              <a:t>imshow</a:t>
            </a:r>
            <a:r>
              <a:rPr lang="tr-TR" dirty="0" smtClean="0"/>
              <a:t>(B</a:t>
            </a:r>
            <a:r>
              <a:rPr lang="tr-TR" dirty="0" smtClean="0"/>
              <a:t>);</a:t>
            </a:r>
            <a:r>
              <a:rPr lang="tr-TR" dirty="0" smtClean="0"/>
              <a:t> </a:t>
            </a:r>
          </a:p>
          <a:p>
            <a:endParaRPr lang="tr-T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a:xfrm>
            <a:off x="0" y="0"/>
            <a:ext cx="12192000" cy="6858000"/>
          </a:xfrm>
        </p:spPr>
        <p:txBody>
          <a:bodyPr>
            <a:normAutofit fontScale="92500" lnSpcReduction="20000"/>
          </a:bodyPr>
          <a:lstStyle/>
          <a:p>
            <a:r>
              <a:rPr lang="tr-TR" sz="2200" b="1" u="sng" dirty="0" err="1" smtClean="0"/>
              <a:t>eslestir</a:t>
            </a:r>
            <a:r>
              <a:rPr lang="tr-TR" sz="2200" b="1" u="sng" dirty="0" smtClean="0"/>
              <a:t>.m</a:t>
            </a:r>
          </a:p>
          <a:p>
            <a:r>
              <a:rPr lang="tr-TR" dirty="0" smtClean="0"/>
              <a:t> </a:t>
            </a:r>
          </a:p>
          <a:p>
            <a:r>
              <a:rPr lang="tr-TR" dirty="0" err="1" smtClean="0"/>
              <a:t>function</a:t>
            </a:r>
            <a:r>
              <a:rPr lang="tr-TR" dirty="0" smtClean="0"/>
              <a:t> </a:t>
            </a:r>
            <a:r>
              <a:rPr lang="tr-TR" dirty="0" err="1" smtClean="0"/>
              <a:t>ciktim</a:t>
            </a:r>
            <a:r>
              <a:rPr lang="tr-TR" dirty="0" smtClean="0"/>
              <a:t> = </a:t>
            </a:r>
            <a:r>
              <a:rPr lang="tr-TR" dirty="0" err="1" smtClean="0"/>
              <a:t>eslestir</a:t>
            </a:r>
            <a:r>
              <a:rPr lang="tr-TR" dirty="0" smtClean="0"/>
              <a:t>(x, </a:t>
            </a:r>
            <a:r>
              <a:rPr lang="tr-TR" dirty="0" err="1" smtClean="0"/>
              <a:t>tanim</a:t>
            </a:r>
            <a:r>
              <a:rPr lang="tr-TR" dirty="0" smtClean="0"/>
              <a:t>)</a:t>
            </a:r>
          </a:p>
          <a:p>
            <a:r>
              <a:rPr lang="tr-TR" dirty="0" err="1" smtClean="0"/>
              <a:t>if</a:t>
            </a:r>
            <a:r>
              <a:rPr lang="tr-TR" dirty="0" smtClean="0"/>
              <a:t>(</a:t>
            </a:r>
            <a:r>
              <a:rPr lang="tr-TR" dirty="0" err="1" smtClean="0"/>
              <a:t>tanim</a:t>
            </a:r>
            <a:r>
              <a:rPr lang="tr-TR" dirty="0" smtClean="0"/>
              <a:t> &lt; 0.0326) </a:t>
            </a:r>
          </a:p>
          <a:p>
            <a:r>
              <a:rPr lang="tr-TR" dirty="0" smtClean="0"/>
              <a:t>    </a:t>
            </a:r>
            <a:r>
              <a:rPr lang="tr-TR" dirty="0" err="1" smtClean="0"/>
              <a:t>if</a:t>
            </a:r>
            <a:r>
              <a:rPr lang="tr-TR" dirty="0" smtClean="0"/>
              <a:t>(x==1 || x ==2 || x ==3 || x ==4 || x ==5 ) % Veritabanındaki fotoğrafların kimlere ait olduğunun yazıldığı kısım</a:t>
            </a:r>
          </a:p>
          <a:p>
            <a:r>
              <a:rPr lang="tr-TR" dirty="0" smtClean="0"/>
              <a:t>        </a:t>
            </a:r>
            <a:r>
              <a:rPr lang="tr-TR" dirty="0" err="1" smtClean="0"/>
              <a:t>ciktim</a:t>
            </a:r>
            <a:r>
              <a:rPr lang="tr-TR" dirty="0" smtClean="0"/>
              <a:t>='Burak </a:t>
            </a:r>
            <a:r>
              <a:rPr lang="tr-TR" dirty="0" err="1" smtClean="0"/>
              <a:t>Genc</a:t>
            </a:r>
            <a:r>
              <a:rPr lang="tr-TR" dirty="0" smtClean="0"/>
              <a:t>';</a:t>
            </a:r>
          </a:p>
          <a:p>
            <a:r>
              <a:rPr lang="tr-TR" dirty="0" smtClean="0"/>
              <a:t>    </a:t>
            </a:r>
            <a:r>
              <a:rPr lang="tr-TR" dirty="0" err="1" smtClean="0"/>
              <a:t>elseif</a:t>
            </a:r>
            <a:r>
              <a:rPr lang="tr-TR" dirty="0" smtClean="0"/>
              <a:t>(x==6 || x ==7 || x ==8 || x ==9 || x ==10 )</a:t>
            </a:r>
          </a:p>
          <a:p>
            <a:r>
              <a:rPr lang="tr-TR" dirty="0" smtClean="0"/>
              <a:t>        </a:t>
            </a:r>
            <a:r>
              <a:rPr lang="tr-TR" dirty="0" err="1" smtClean="0"/>
              <a:t>ciktim</a:t>
            </a:r>
            <a:r>
              <a:rPr lang="tr-TR" dirty="0" smtClean="0"/>
              <a:t>='Hasan </a:t>
            </a:r>
            <a:r>
              <a:rPr lang="tr-TR" dirty="0" err="1" smtClean="0"/>
              <a:t>Coskun</a:t>
            </a:r>
            <a:r>
              <a:rPr lang="tr-TR" dirty="0" smtClean="0"/>
              <a:t>';</a:t>
            </a:r>
          </a:p>
          <a:p>
            <a:r>
              <a:rPr lang="tr-TR" dirty="0" smtClean="0"/>
              <a:t>    </a:t>
            </a:r>
            <a:r>
              <a:rPr lang="tr-TR" dirty="0" err="1" smtClean="0"/>
              <a:t>elseif</a:t>
            </a:r>
            <a:r>
              <a:rPr lang="tr-TR" dirty="0" smtClean="0"/>
              <a:t>(x==11 || x ==12 || x ==13 ||x==14||x==15)</a:t>
            </a:r>
          </a:p>
          <a:p>
            <a:r>
              <a:rPr lang="tr-TR" dirty="0" smtClean="0"/>
              <a:t>        </a:t>
            </a:r>
            <a:r>
              <a:rPr lang="tr-TR" dirty="0" err="1" smtClean="0"/>
              <a:t>ciktim</a:t>
            </a:r>
            <a:r>
              <a:rPr lang="tr-TR" dirty="0" smtClean="0"/>
              <a:t>='Osman </a:t>
            </a:r>
            <a:r>
              <a:rPr lang="tr-TR" dirty="0" err="1" smtClean="0"/>
              <a:t>Hafizoglu</a:t>
            </a:r>
            <a:r>
              <a:rPr lang="tr-TR" dirty="0" smtClean="0"/>
              <a:t>';</a:t>
            </a:r>
          </a:p>
          <a:p>
            <a:r>
              <a:rPr lang="tr-TR" dirty="0" smtClean="0"/>
              <a:t>    </a:t>
            </a:r>
            <a:r>
              <a:rPr lang="tr-TR" dirty="0" err="1" smtClean="0"/>
              <a:t>elseif</a:t>
            </a:r>
            <a:r>
              <a:rPr lang="tr-TR" dirty="0" smtClean="0"/>
              <a:t>(x==16 || x ==17 || x ==18 ||x==19||x==20)</a:t>
            </a:r>
          </a:p>
          <a:p>
            <a:r>
              <a:rPr lang="tr-TR" dirty="0" smtClean="0"/>
              <a:t>        </a:t>
            </a:r>
            <a:r>
              <a:rPr lang="tr-TR" dirty="0" err="1" smtClean="0"/>
              <a:t>ciktim</a:t>
            </a:r>
            <a:r>
              <a:rPr lang="tr-TR" dirty="0" smtClean="0"/>
              <a:t>='Fatih Kaplan';</a:t>
            </a:r>
          </a:p>
          <a:p>
            <a:r>
              <a:rPr lang="tr-TR" dirty="0" smtClean="0"/>
              <a:t>    </a:t>
            </a:r>
            <a:r>
              <a:rPr lang="tr-TR" dirty="0" err="1" smtClean="0"/>
              <a:t>elseif</a:t>
            </a:r>
            <a:r>
              <a:rPr lang="tr-TR" dirty="0" smtClean="0"/>
              <a:t>(x==21 || x ==22 || x ==23 ||x==24||x==25)</a:t>
            </a:r>
          </a:p>
          <a:p>
            <a:r>
              <a:rPr lang="tr-TR" dirty="0" smtClean="0"/>
              <a:t>        </a:t>
            </a:r>
            <a:r>
              <a:rPr lang="tr-TR" dirty="0" err="1" smtClean="0"/>
              <a:t>ciktim</a:t>
            </a:r>
            <a:r>
              <a:rPr lang="tr-TR" dirty="0" smtClean="0"/>
              <a:t>='</a:t>
            </a:r>
            <a:r>
              <a:rPr lang="tr-TR" dirty="0" err="1" smtClean="0"/>
              <a:t>Ibrahim</a:t>
            </a:r>
            <a:r>
              <a:rPr lang="tr-TR" dirty="0" smtClean="0"/>
              <a:t> </a:t>
            </a:r>
            <a:r>
              <a:rPr lang="tr-TR" dirty="0" err="1" smtClean="0"/>
              <a:t>Irdem</a:t>
            </a:r>
            <a:r>
              <a:rPr lang="tr-TR" dirty="0" smtClean="0"/>
              <a:t>';</a:t>
            </a:r>
          </a:p>
          <a:p>
            <a:r>
              <a:rPr lang="tr-TR" dirty="0" smtClean="0"/>
              <a:t>    </a:t>
            </a:r>
            <a:r>
              <a:rPr lang="tr-TR" dirty="0" err="1" smtClean="0"/>
              <a:t>end</a:t>
            </a:r>
            <a:endParaRPr lang="tr-TR" dirty="0" smtClean="0"/>
          </a:p>
          <a:p>
            <a:r>
              <a:rPr lang="tr-TR" dirty="0" smtClean="0"/>
              <a:t>else</a:t>
            </a:r>
          </a:p>
          <a:p>
            <a:r>
              <a:rPr lang="tr-TR" dirty="0" smtClean="0"/>
              <a:t>    </a:t>
            </a:r>
            <a:r>
              <a:rPr lang="tr-TR" dirty="0" err="1" smtClean="0"/>
              <a:t>ciktim</a:t>
            </a:r>
            <a:r>
              <a:rPr lang="tr-TR" dirty="0" smtClean="0"/>
              <a:t> = '</a:t>
            </a:r>
            <a:r>
              <a:rPr lang="tr-TR" dirty="0" err="1" smtClean="0"/>
              <a:t>Taninamadi</a:t>
            </a:r>
            <a:r>
              <a:rPr lang="tr-TR" dirty="0" smtClean="0"/>
              <a:t>';</a:t>
            </a:r>
          </a:p>
          <a:p>
            <a:r>
              <a:rPr lang="tr-TR" dirty="0" err="1" smtClean="0"/>
              <a:t>end</a:t>
            </a:r>
            <a:endParaRPr lang="tr-TR" dirty="0" smtClean="0"/>
          </a:p>
          <a:p>
            <a:endParaRPr lang="tr-TR"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a:xfrm>
            <a:off x="0" y="0"/>
            <a:ext cx="12192000" cy="6858000"/>
          </a:xfrm>
        </p:spPr>
        <p:txBody>
          <a:bodyPr>
            <a:normAutofit fontScale="85000" lnSpcReduction="20000"/>
          </a:bodyPr>
          <a:lstStyle/>
          <a:p>
            <a:r>
              <a:rPr lang="tr-TR" b="1" u="sng" dirty="0" err="1" smtClean="0"/>
              <a:t>pcayontemi</a:t>
            </a:r>
            <a:r>
              <a:rPr lang="tr-TR" b="1" u="sng" dirty="0" smtClean="0"/>
              <a:t>.m</a:t>
            </a:r>
          </a:p>
          <a:p>
            <a:r>
              <a:rPr lang="tr-TR" dirty="0" err="1" smtClean="0"/>
              <a:t>function</a:t>
            </a:r>
            <a:r>
              <a:rPr lang="tr-TR" dirty="0" smtClean="0"/>
              <a:t> [</a:t>
            </a:r>
            <a:r>
              <a:rPr lang="tr-TR" dirty="0" err="1" smtClean="0"/>
              <a:t>taninma</a:t>
            </a:r>
            <a:r>
              <a:rPr lang="tr-TR" dirty="0" smtClean="0"/>
              <a:t>, </a:t>
            </a:r>
            <a:r>
              <a:rPr lang="tr-TR" dirty="0" err="1" smtClean="0"/>
              <a:t>dbadi</a:t>
            </a:r>
            <a:r>
              <a:rPr lang="tr-TR" dirty="0" smtClean="0"/>
              <a:t>, </a:t>
            </a:r>
            <a:r>
              <a:rPr lang="tr-TR" dirty="0" err="1" smtClean="0"/>
              <a:t>recognized</a:t>
            </a:r>
            <a:r>
              <a:rPr lang="tr-TR" dirty="0" smtClean="0"/>
              <a:t>_</a:t>
            </a:r>
            <a:r>
              <a:rPr lang="tr-TR" dirty="0" err="1" smtClean="0"/>
              <a:t>img</a:t>
            </a:r>
            <a:r>
              <a:rPr lang="tr-TR" dirty="0" smtClean="0"/>
              <a:t>]=</a:t>
            </a:r>
            <a:r>
              <a:rPr lang="tr-TR" dirty="0" err="1" smtClean="0"/>
              <a:t>pcayontemi</a:t>
            </a:r>
            <a:r>
              <a:rPr lang="tr-TR" dirty="0" smtClean="0"/>
              <a:t>(</a:t>
            </a:r>
            <a:r>
              <a:rPr lang="tr-TR" dirty="0" err="1" smtClean="0"/>
              <a:t>datapath</a:t>
            </a:r>
            <a:r>
              <a:rPr lang="tr-TR" dirty="0" smtClean="0"/>
              <a:t>,test_</a:t>
            </a:r>
            <a:r>
              <a:rPr lang="tr-TR" dirty="0" err="1" smtClean="0"/>
              <a:t>image</a:t>
            </a:r>
            <a:r>
              <a:rPr lang="tr-TR" dirty="0" smtClean="0"/>
              <a:t>) %Veritabanının ve test resminin alındığı kısım</a:t>
            </a:r>
          </a:p>
          <a:p>
            <a:r>
              <a:rPr lang="tr-TR" dirty="0" smtClean="0"/>
              <a:t>D = </a:t>
            </a:r>
            <a:r>
              <a:rPr lang="tr-TR" dirty="0" err="1" smtClean="0"/>
              <a:t>dir</a:t>
            </a:r>
            <a:r>
              <a:rPr lang="tr-TR" dirty="0" smtClean="0"/>
              <a:t>(</a:t>
            </a:r>
            <a:r>
              <a:rPr lang="tr-TR" dirty="0" err="1" smtClean="0"/>
              <a:t>datapath</a:t>
            </a:r>
            <a:r>
              <a:rPr lang="tr-TR" dirty="0" smtClean="0"/>
              <a:t>); </a:t>
            </a:r>
          </a:p>
          <a:p>
            <a:r>
              <a:rPr lang="tr-TR" dirty="0" err="1" smtClean="0"/>
              <a:t>imgcount</a:t>
            </a:r>
            <a:r>
              <a:rPr lang="tr-TR" dirty="0" smtClean="0"/>
              <a:t> = 0;</a:t>
            </a:r>
          </a:p>
          <a:p>
            <a:r>
              <a:rPr lang="tr-TR" dirty="0" err="1" smtClean="0"/>
              <a:t>for</a:t>
            </a:r>
            <a:r>
              <a:rPr lang="tr-TR" dirty="0" smtClean="0"/>
              <a:t> i=1 : size(D,1)</a:t>
            </a:r>
          </a:p>
          <a:p>
            <a:r>
              <a:rPr lang="tr-TR" dirty="0" smtClean="0"/>
              <a:t>    </a:t>
            </a:r>
            <a:r>
              <a:rPr lang="tr-TR" dirty="0" err="1" smtClean="0"/>
              <a:t>if</a:t>
            </a:r>
            <a:r>
              <a:rPr lang="tr-TR" dirty="0" smtClean="0"/>
              <a:t> not(</a:t>
            </a:r>
            <a:r>
              <a:rPr lang="tr-TR" dirty="0" err="1" smtClean="0"/>
              <a:t>strcmp</a:t>
            </a:r>
            <a:r>
              <a:rPr lang="tr-TR" dirty="0" smtClean="0"/>
              <a:t>(D(i).name,'.')|</a:t>
            </a:r>
            <a:r>
              <a:rPr lang="tr-TR" dirty="0" err="1" smtClean="0"/>
              <a:t>strcmp</a:t>
            </a:r>
            <a:r>
              <a:rPr lang="tr-TR" dirty="0" smtClean="0"/>
              <a:t>(D(i).name,'..')|</a:t>
            </a:r>
            <a:r>
              <a:rPr lang="tr-TR" dirty="0" err="1" smtClean="0"/>
              <a:t>strcmp</a:t>
            </a:r>
            <a:r>
              <a:rPr lang="tr-TR" dirty="0" smtClean="0"/>
              <a:t>(D(i).name,'</a:t>
            </a:r>
            <a:r>
              <a:rPr lang="tr-TR" dirty="0" err="1" smtClean="0"/>
              <a:t>Thumbs</a:t>
            </a:r>
            <a:r>
              <a:rPr lang="tr-TR" dirty="0" smtClean="0"/>
              <a:t>.</a:t>
            </a:r>
            <a:r>
              <a:rPr lang="tr-TR" dirty="0" err="1" smtClean="0"/>
              <a:t>db</a:t>
            </a:r>
            <a:r>
              <a:rPr lang="tr-TR" dirty="0" smtClean="0"/>
              <a:t>'))</a:t>
            </a:r>
          </a:p>
          <a:p>
            <a:r>
              <a:rPr lang="tr-TR" dirty="0" smtClean="0"/>
              <a:t>        </a:t>
            </a:r>
            <a:r>
              <a:rPr lang="tr-TR" dirty="0" err="1" smtClean="0"/>
              <a:t>imgcount</a:t>
            </a:r>
            <a:r>
              <a:rPr lang="tr-TR" dirty="0" smtClean="0"/>
              <a:t> = </a:t>
            </a:r>
            <a:r>
              <a:rPr lang="tr-TR" dirty="0" err="1" smtClean="0"/>
              <a:t>imgcount</a:t>
            </a:r>
            <a:r>
              <a:rPr lang="tr-TR" dirty="0" smtClean="0"/>
              <a:t> + 1;</a:t>
            </a:r>
          </a:p>
          <a:p>
            <a:r>
              <a:rPr lang="tr-TR" dirty="0" smtClean="0"/>
              <a:t>    </a:t>
            </a:r>
            <a:r>
              <a:rPr lang="tr-TR" dirty="0" err="1" smtClean="0"/>
              <a:t>end</a:t>
            </a:r>
            <a:endParaRPr lang="tr-TR" dirty="0" smtClean="0"/>
          </a:p>
          <a:p>
            <a:r>
              <a:rPr lang="tr-TR" dirty="0" err="1" smtClean="0"/>
              <a:t>end</a:t>
            </a:r>
            <a:endParaRPr lang="tr-TR" dirty="0" smtClean="0"/>
          </a:p>
          <a:p>
            <a:r>
              <a:rPr lang="tr-TR" dirty="0" smtClean="0"/>
              <a:t>X = [];</a:t>
            </a:r>
          </a:p>
          <a:p>
            <a:r>
              <a:rPr lang="tr-TR" dirty="0" err="1" smtClean="0"/>
              <a:t>for</a:t>
            </a:r>
            <a:r>
              <a:rPr lang="tr-TR" dirty="0" smtClean="0"/>
              <a:t> i = 1 : </a:t>
            </a:r>
            <a:r>
              <a:rPr lang="tr-TR" dirty="0" err="1" smtClean="0"/>
              <a:t>imgcount</a:t>
            </a:r>
            <a:endParaRPr lang="tr-TR" dirty="0" smtClean="0"/>
          </a:p>
          <a:p>
            <a:r>
              <a:rPr lang="tr-TR" dirty="0" smtClean="0"/>
              <a:t>    </a:t>
            </a:r>
            <a:r>
              <a:rPr lang="tr-TR" dirty="0" err="1" smtClean="0"/>
              <a:t>str</a:t>
            </a:r>
            <a:r>
              <a:rPr lang="tr-TR" dirty="0" smtClean="0"/>
              <a:t> = </a:t>
            </a:r>
            <a:r>
              <a:rPr lang="tr-TR" dirty="0" err="1" smtClean="0"/>
              <a:t>strcat</a:t>
            </a:r>
            <a:r>
              <a:rPr lang="tr-TR" dirty="0" smtClean="0"/>
              <a:t>(</a:t>
            </a:r>
            <a:r>
              <a:rPr lang="tr-TR" dirty="0" err="1" smtClean="0"/>
              <a:t>datapath</a:t>
            </a:r>
            <a:r>
              <a:rPr lang="tr-TR" dirty="0" smtClean="0"/>
              <a:t>,'\',int2str(i),'.</a:t>
            </a:r>
            <a:r>
              <a:rPr lang="tr-TR" dirty="0" err="1" smtClean="0"/>
              <a:t>jpg</a:t>
            </a:r>
            <a:r>
              <a:rPr lang="tr-TR" dirty="0" smtClean="0"/>
              <a:t>');  %Veritabanındaki resimlerin okunup ilk olarak griye sonra tekrar şekillendirilip </a:t>
            </a:r>
            <a:r>
              <a:rPr lang="tr-TR" dirty="0" err="1" smtClean="0"/>
              <a:t>gecici</a:t>
            </a:r>
            <a:r>
              <a:rPr lang="tr-TR" dirty="0" smtClean="0"/>
              <a:t> olarak x e atıldığı kısım</a:t>
            </a:r>
          </a:p>
          <a:p>
            <a:r>
              <a:rPr lang="tr-TR" dirty="0" smtClean="0"/>
              <a:t>    </a:t>
            </a:r>
            <a:r>
              <a:rPr lang="tr-TR" dirty="0" err="1" smtClean="0"/>
              <a:t>img</a:t>
            </a:r>
            <a:r>
              <a:rPr lang="tr-TR" dirty="0" smtClean="0"/>
              <a:t> = </a:t>
            </a:r>
            <a:r>
              <a:rPr lang="tr-TR" dirty="0" err="1" smtClean="0"/>
              <a:t>imread</a:t>
            </a:r>
            <a:r>
              <a:rPr lang="tr-TR" dirty="0" smtClean="0"/>
              <a:t>(</a:t>
            </a:r>
            <a:r>
              <a:rPr lang="tr-TR" dirty="0" err="1" smtClean="0"/>
              <a:t>str</a:t>
            </a:r>
            <a:r>
              <a:rPr lang="tr-TR" dirty="0" smtClean="0"/>
              <a:t>);</a:t>
            </a:r>
          </a:p>
          <a:p>
            <a:r>
              <a:rPr lang="tr-TR" dirty="0" smtClean="0"/>
              <a:t>    </a:t>
            </a:r>
            <a:r>
              <a:rPr lang="tr-TR" dirty="0" err="1" smtClean="0"/>
              <a:t>img</a:t>
            </a:r>
            <a:r>
              <a:rPr lang="tr-TR" dirty="0" smtClean="0"/>
              <a:t> = rgb2gray(</a:t>
            </a:r>
            <a:r>
              <a:rPr lang="tr-TR" dirty="0" err="1" smtClean="0"/>
              <a:t>img</a:t>
            </a:r>
            <a:r>
              <a:rPr lang="tr-TR" dirty="0" smtClean="0"/>
              <a:t>);</a:t>
            </a:r>
          </a:p>
          <a:p>
            <a:r>
              <a:rPr lang="tr-TR" dirty="0" smtClean="0"/>
              <a:t>    [r c] = size(</a:t>
            </a:r>
            <a:r>
              <a:rPr lang="tr-TR" dirty="0" err="1" smtClean="0"/>
              <a:t>img</a:t>
            </a:r>
            <a:r>
              <a:rPr lang="tr-TR" dirty="0" smtClean="0"/>
              <a:t>);</a:t>
            </a:r>
          </a:p>
          <a:p>
            <a:r>
              <a:rPr lang="tr-TR" dirty="0" smtClean="0"/>
              <a:t>    </a:t>
            </a:r>
            <a:r>
              <a:rPr lang="tr-TR" dirty="0" err="1" smtClean="0"/>
              <a:t>temp</a:t>
            </a:r>
            <a:r>
              <a:rPr lang="tr-TR" dirty="0" smtClean="0"/>
              <a:t> = </a:t>
            </a:r>
            <a:r>
              <a:rPr lang="tr-TR" dirty="0" err="1" smtClean="0"/>
              <a:t>reshape</a:t>
            </a:r>
            <a:r>
              <a:rPr lang="tr-TR" dirty="0" smtClean="0"/>
              <a:t>(</a:t>
            </a:r>
            <a:r>
              <a:rPr lang="tr-TR" dirty="0" err="1" smtClean="0"/>
              <a:t>img</a:t>
            </a:r>
            <a:r>
              <a:rPr lang="tr-TR" dirty="0" smtClean="0"/>
              <a:t>',r*c,1);  </a:t>
            </a:r>
          </a:p>
          <a:p>
            <a:r>
              <a:rPr lang="tr-TR" dirty="0" smtClean="0"/>
              <a:t>    X = [X </a:t>
            </a:r>
            <a:r>
              <a:rPr lang="tr-TR" dirty="0" err="1" smtClean="0"/>
              <a:t>temp</a:t>
            </a:r>
            <a:r>
              <a:rPr lang="tr-TR" dirty="0" smtClean="0"/>
              <a:t>];                </a:t>
            </a:r>
          </a:p>
          <a:p>
            <a:r>
              <a:rPr lang="tr-TR" dirty="0" err="1" smtClean="0"/>
              <a:t>end</a:t>
            </a:r>
            <a:endParaRPr lang="tr-TR"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a:xfrm>
            <a:off x="0" y="0"/>
            <a:ext cx="12192000" cy="6858000"/>
          </a:xfrm>
        </p:spPr>
        <p:txBody>
          <a:bodyPr>
            <a:normAutofit fontScale="85000" lnSpcReduction="20000"/>
          </a:bodyPr>
          <a:lstStyle/>
          <a:p>
            <a:r>
              <a:rPr lang="tr-TR" b="1" u="sng" dirty="0" err="1" smtClean="0"/>
              <a:t>pcayontemi</a:t>
            </a:r>
            <a:r>
              <a:rPr lang="tr-TR" b="1" u="sng" dirty="0" smtClean="0"/>
              <a:t>.m</a:t>
            </a:r>
          </a:p>
          <a:p>
            <a:r>
              <a:rPr lang="tr-TR" dirty="0" smtClean="0"/>
              <a:t>m = </a:t>
            </a:r>
            <a:r>
              <a:rPr lang="tr-TR" dirty="0" err="1" smtClean="0"/>
              <a:t>mean</a:t>
            </a:r>
            <a:r>
              <a:rPr lang="tr-TR" dirty="0" smtClean="0"/>
              <a:t>(X,2);</a:t>
            </a:r>
          </a:p>
          <a:p>
            <a:r>
              <a:rPr lang="tr-TR" dirty="0" err="1" smtClean="0"/>
              <a:t>imgcount</a:t>
            </a:r>
            <a:r>
              <a:rPr lang="tr-TR" dirty="0" smtClean="0"/>
              <a:t> = size(X,2);</a:t>
            </a:r>
          </a:p>
          <a:p>
            <a:r>
              <a:rPr lang="tr-TR" dirty="0" smtClean="0"/>
              <a:t>A = [];</a:t>
            </a:r>
          </a:p>
          <a:p>
            <a:r>
              <a:rPr lang="tr-TR" dirty="0" err="1" smtClean="0"/>
              <a:t>for</a:t>
            </a:r>
            <a:r>
              <a:rPr lang="tr-TR" dirty="0" smtClean="0"/>
              <a:t> i=1 : </a:t>
            </a:r>
            <a:r>
              <a:rPr lang="tr-TR" dirty="0" err="1" smtClean="0"/>
              <a:t>imgcount</a:t>
            </a:r>
            <a:endParaRPr lang="tr-TR" dirty="0" smtClean="0"/>
          </a:p>
          <a:p>
            <a:r>
              <a:rPr lang="tr-TR" dirty="0" smtClean="0"/>
              <a:t>    </a:t>
            </a:r>
            <a:r>
              <a:rPr lang="tr-TR" dirty="0" err="1" smtClean="0"/>
              <a:t>temp</a:t>
            </a:r>
            <a:r>
              <a:rPr lang="tr-TR" dirty="0" smtClean="0"/>
              <a:t> = </a:t>
            </a:r>
            <a:r>
              <a:rPr lang="tr-TR" dirty="0" err="1" smtClean="0"/>
              <a:t>double</a:t>
            </a:r>
            <a:r>
              <a:rPr lang="tr-TR" dirty="0" smtClean="0"/>
              <a:t>(X(:,i)) - m;</a:t>
            </a:r>
          </a:p>
          <a:p>
            <a:r>
              <a:rPr lang="tr-TR" dirty="0" smtClean="0"/>
              <a:t>    A = [A </a:t>
            </a:r>
            <a:r>
              <a:rPr lang="tr-TR" dirty="0" err="1" smtClean="0"/>
              <a:t>temp</a:t>
            </a:r>
            <a:r>
              <a:rPr lang="tr-TR" dirty="0" smtClean="0"/>
              <a:t>];</a:t>
            </a:r>
          </a:p>
          <a:p>
            <a:r>
              <a:rPr lang="tr-TR" dirty="0" err="1" smtClean="0"/>
              <a:t>end</a:t>
            </a:r>
            <a:endParaRPr lang="tr-TR" dirty="0" smtClean="0"/>
          </a:p>
          <a:p>
            <a:r>
              <a:rPr lang="tr-TR" dirty="0" smtClean="0"/>
              <a:t>L= A' * A;</a:t>
            </a:r>
          </a:p>
          <a:p>
            <a:r>
              <a:rPr lang="tr-TR" dirty="0" smtClean="0"/>
              <a:t>[V,D]=</a:t>
            </a:r>
            <a:r>
              <a:rPr lang="tr-TR" dirty="0" err="1" smtClean="0"/>
              <a:t>eig</a:t>
            </a:r>
            <a:r>
              <a:rPr lang="tr-TR" dirty="0" smtClean="0"/>
              <a:t>(L); </a:t>
            </a:r>
          </a:p>
          <a:p>
            <a:r>
              <a:rPr lang="tr-TR" dirty="0" smtClean="0"/>
              <a:t>L_</a:t>
            </a:r>
            <a:r>
              <a:rPr lang="tr-TR" dirty="0" err="1" smtClean="0"/>
              <a:t>eig</a:t>
            </a:r>
            <a:r>
              <a:rPr lang="tr-TR" dirty="0" smtClean="0"/>
              <a:t>_</a:t>
            </a:r>
            <a:r>
              <a:rPr lang="tr-TR" dirty="0" err="1" smtClean="0"/>
              <a:t>vec</a:t>
            </a:r>
            <a:r>
              <a:rPr lang="tr-TR" dirty="0" smtClean="0"/>
              <a:t> = [];</a:t>
            </a:r>
          </a:p>
          <a:p>
            <a:r>
              <a:rPr lang="tr-TR" dirty="0" err="1" smtClean="0"/>
              <a:t>for</a:t>
            </a:r>
            <a:r>
              <a:rPr lang="tr-TR" dirty="0" smtClean="0"/>
              <a:t> i = 1 : size(V,2) </a:t>
            </a:r>
          </a:p>
          <a:p>
            <a:r>
              <a:rPr lang="tr-TR" dirty="0" smtClean="0"/>
              <a:t>        L_</a:t>
            </a:r>
            <a:r>
              <a:rPr lang="tr-TR" dirty="0" err="1" smtClean="0"/>
              <a:t>eig</a:t>
            </a:r>
            <a:r>
              <a:rPr lang="tr-TR" dirty="0" smtClean="0"/>
              <a:t>_</a:t>
            </a:r>
            <a:r>
              <a:rPr lang="tr-TR" dirty="0" err="1" smtClean="0"/>
              <a:t>vec</a:t>
            </a:r>
            <a:r>
              <a:rPr lang="tr-TR" dirty="0" smtClean="0"/>
              <a:t> = [L_</a:t>
            </a:r>
            <a:r>
              <a:rPr lang="tr-TR" dirty="0" err="1" smtClean="0"/>
              <a:t>eig</a:t>
            </a:r>
            <a:r>
              <a:rPr lang="tr-TR" dirty="0" smtClean="0"/>
              <a:t>_</a:t>
            </a:r>
            <a:r>
              <a:rPr lang="tr-TR" dirty="0" err="1" smtClean="0"/>
              <a:t>vec</a:t>
            </a:r>
            <a:r>
              <a:rPr lang="tr-TR" dirty="0" smtClean="0"/>
              <a:t> V(:,i)];</a:t>
            </a:r>
          </a:p>
          <a:p>
            <a:r>
              <a:rPr lang="tr-TR" dirty="0" err="1" smtClean="0"/>
              <a:t>end</a:t>
            </a:r>
            <a:endParaRPr lang="tr-TR" dirty="0" smtClean="0"/>
          </a:p>
          <a:p>
            <a:r>
              <a:rPr lang="tr-TR" dirty="0" err="1" smtClean="0"/>
              <a:t>eigenfaces</a:t>
            </a:r>
            <a:r>
              <a:rPr lang="tr-TR" dirty="0" smtClean="0"/>
              <a:t> = A * L_</a:t>
            </a:r>
            <a:r>
              <a:rPr lang="tr-TR" dirty="0" err="1" smtClean="0"/>
              <a:t>eig</a:t>
            </a:r>
            <a:r>
              <a:rPr lang="tr-TR" dirty="0" smtClean="0"/>
              <a:t>_</a:t>
            </a:r>
            <a:r>
              <a:rPr lang="tr-TR" dirty="0" err="1" smtClean="0"/>
              <a:t>vec</a:t>
            </a:r>
            <a:r>
              <a:rPr lang="tr-TR" dirty="0" smtClean="0"/>
              <a:t>; %</a:t>
            </a:r>
          </a:p>
          <a:p>
            <a:r>
              <a:rPr lang="tr-TR" dirty="0" err="1" smtClean="0"/>
              <a:t>projectimg</a:t>
            </a:r>
            <a:r>
              <a:rPr lang="tr-TR" dirty="0" smtClean="0"/>
              <a:t> = [ ]; </a:t>
            </a:r>
          </a:p>
          <a:p>
            <a:r>
              <a:rPr lang="tr-TR" dirty="0" err="1" smtClean="0"/>
              <a:t>for</a:t>
            </a:r>
            <a:r>
              <a:rPr lang="tr-TR" dirty="0" smtClean="0"/>
              <a:t> i = 1 : size(</a:t>
            </a:r>
            <a:r>
              <a:rPr lang="tr-TR" dirty="0" err="1" smtClean="0"/>
              <a:t>eigenfaces</a:t>
            </a:r>
            <a:r>
              <a:rPr lang="tr-TR" dirty="0" smtClean="0"/>
              <a:t>,2)</a:t>
            </a:r>
          </a:p>
          <a:p>
            <a:r>
              <a:rPr lang="tr-TR" dirty="0" smtClean="0"/>
              <a:t>    </a:t>
            </a:r>
            <a:r>
              <a:rPr lang="tr-TR" dirty="0" err="1" smtClean="0"/>
              <a:t>temp</a:t>
            </a:r>
            <a:r>
              <a:rPr lang="tr-TR" dirty="0" smtClean="0"/>
              <a:t> = </a:t>
            </a:r>
            <a:r>
              <a:rPr lang="tr-TR" dirty="0" err="1" smtClean="0"/>
              <a:t>eigenfaces</a:t>
            </a:r>
            <a:r>
              <a:rPr lang="tr-TR" dirty="0" smtClean="0"/>
              <a:t>' * A(:,i);</a:t>
            </a:r>
          </a:p>
          <a:p>
            <a:r>
              <a:rPr lang="tr-TR" dirty="0" smtClean="0"/>
              <a:t>    </a:t>
            </a:r>
            <a:r>
              <a:rPr lang="tr-TR" dirty="0" err="1" smtClean="0"/>
              <a:t>projectimg</a:t>
            </a:r>
            <a:r>
              <a:rPr lang="tr-TR" dirty="0" smtClean="0"/>
              <a:t> = [</a:t>
            </a:r>
            <a:r>
              <a:rPr lang="tr-TR" dirty="0" err="1" smtClean="0"/>
              <a:t>projectimg</a:t>
            </a:r>
            <a:r>
              <a:rPr lang="tr-TR" dirty="0" smtClean="0"/>
              <a:t> </a:t>
            </a:r>
            <a:r>
              <a:rPr lang="tr-TR" dirty="0" err="1" smtClean="0"/>
              <a:t>temp</a:t>
            </a:r>
            <a:r>
              <a:rPr lang="tr-TR" dirty="0" smtClean="0"/>
              <a:t>];</a:t>
            </a:r>
          </a:p>
          <a:p>
            <a:r>
              <a:rPr lang="tr-TR" dirty="0" err="1" smtClean="0"/>
              <a:t>end</a:t>
            </a:r>
            <a:endParaRPr lang="tr-TR" dirty="0" smtClean="0"/>
          </a:p>
          <a:p>
            <a:endParaRPr lang="tr-T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Giriş</a:t>
            </a:r>
            <a:br>
              <a:rPr lang="tr-TR" dirty="0" smtClean="0"/>
            </a:br>
            <a:r>
              <a:rPr lang="tr-TR" dirty="0" smtClean="0"/>
              <a:t>Yüz tanıma nedir ?</a:t>
            </a:r>
            <a:endParaRPr lang="tr-TR" dirty="0"/>
          </a:p>
        </p:txBody>
      </p:sp>
      <p:sp>
        <p:nvSpPr>
          <p:cNvPr id="3" name="İçerik Yer Tutucusu 2"/>
          <p:cNvSpPr>
            <a:spLocks noGrp="1"/>
          </p:cNvSpPr>
          <p:nvPr>
            <p:ph idx="1"/>
          </p:nvPr>
        </p:nvSpPr>
        <p:spPr/>
        <p:txBody>
          <a:bodyPr>
            <a:normAutofit fontScale="77500" lnSpcReduction="20000"/>
          </a:bodyPr>
          <a:lstStyle/>
          <a:p>
            <a:r>
              <a:rPr lang="tr-TR" dirty="0"/>
              <a:t>Yüz tanıma teknolojisi minimum düzeyde sorun üreten ve en hızlı </a:t>
            </a:r>
            <a:r>
              <a:rPr lang="tr-TR" dirty="0" err="1"/>
              <a:t>biyometrik</a:t>
            </a:r>
            <a:r>
              <a:rPr lang="tr-TR" dirty="0"/>
              <a:t> teknolojidir. En belirgin bireysel kimlikle çalışır: İnsan yüzü</a:t>
            </a:r>
            <a:r>
              <a:rPr lang="tr-TR" dirty="0" smtClean="0"/>
              <a:t>.</a:t>
            </a:r>
            <a:r>
              <a:rPr lang="tr-TR" dirty="0"/>
              <a:t> </a:t>
            </a:r>
          </a:p>
          <a:p>
            <a:r>
              <a:rPr lang="tr-TR" dirty="0"/>
              <a:t>Yüz tanıma alanındaki yapılan çalışmalarda alınan başarıların neticesinde yüz tanıma teknolojisi son yıllarda büyük atılım göstermiştir. Yüz tanıma teknolojisi ile kart kaybetme, şifre unutma gibi sıkıntılar tamamen ortadan kalkmış ve kullanıcılar için büyük bir kullanım kolaylığı sağlanmıştır</a:t>
            </a:r>
            <a:r>
              <a:rPr lang="tr-TR" dirty="0" smtClean="0"/>
              <a:t>.</a:t>
            </a:r>
            <a:r>
              <a:rPr lang="tr-TR" dirty="0"/>
              <a:t> </a:t>
            </a:r>
          </a:p>
          <a:p>
            <a:r>
              <a:rPr lang="tr-TR" dirty="0"/>
              <a:t>İnsanların ellerini bir okuyucuya yerleştirmeleri ya da gözleriyle bir tarayıcıya bakmak zorunda olmaları yerine </a:t>
            </a:r>
            <a:r>
              <a:rPr lang="tr-TR" b="1" dirty="0">
                <a:hlinkClick r:id="rId2"/>
              </a:rPr>
              <a:t>yüz tanıma sistemi</a:t>
            </a:r>
            <a:r>
              <a:rPr lang="tr-TR" dirty="0"/>
              <a:t> belirlenen alanlarda kişilerin resmini sessizce çeker. Hiçbir engelleme ya da gecikme olmamakla beraber şahıslar çoğu zaman durumun farkında bile değildir. Gözetlendiklerini ya da özellerine girildiklerini düşünmezler. </a:t>
            </a:r>
          </a:p>
          <a:p>
            <a:r>
              <a:rPr lang="tr-TR" b="1" dirty="0">
                <a:hlinkClick r:id="rId2"/>
              </a:rPr>
              <a:t>Yüz tanıma sistemi </a:t>
            </a:r>
            <a:r>
              <a:rPr lang="tr-TR" dirty="0"/>
              <a:t>bir dijital video kamera ile bir kişinin yüz görüntülerini analiz eder. Gözler, burun, ağız ve çene kenarlarındaki mesafeler de dahil olmak üzere bütün yüz yapısını ölçer. Bu ölçümler bir </a:t>
            </a:r>
            <a:r>
              <a:rPr lang="tr-TR" dirty="0" err="1"/>
              <a:t>veritabanında</a:t>
            </a:r>
            <a:r>
              <a:rPr lang="tr-TR" dirty="0"/>
              <a:t> saklanır ve bir kullanıcı kamera önüne geldiği zaman yapılacak karşılaştırmalar için kullanılır.</a:t>
            </a:r>
          </a:p>
          <a:p>
            <a:r>
              <a:rPr lang="tr-TR" dirty="0" smtClean="0"/>
              <a:t>Her </a:t>
            </a:r>
            <a:r>
              <a:rPr lang="tr-TR" dirty="0"/>
              <a:t>yüz farklı karakteristik özelliklere sahiptir. Her insan yüzü yaklaşık 80 düğüm noktasına sahiptir. Yüz tanıma teknolojisiyle gözler arasındaki mesafe, burun genişliği, göz çukurlarının derinliği, elmacık kemiklerinin şekli, çene hattının uzunlukları vs. ölçülür.</a:t>
            </a:r>
          </a:p>
          <a:p>
            <a:endParaRPr lang="tr-TR" dirty="0"/>
          </a:p>
        </p:txBody>
      </p:sp>
    </p:spTree>
    <p:extLst>
      <p:ext uri="{BB962C8B-B14F-4D97-AF65-F5344CB8AC3E}">
        <p14:creationId xmlns:p14="http://schemas.microsoft.com/office/powerpoint/2010/main" xmlns="" val="3576221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a:xfrm>
            <a:off x="0" y="0"/>
            <a:ext cx="12192000" cy="6858000"/>
          </a:xfrm>
        </p:spPr>
        <p:txBody>
          <a:bodyPr>
            <a:normAutofit lnSpcReduction="10000"/>
          </a:bodyPr>
          <a:lstStyle/>
          <a:p>
            <a:r>
              <a:rPr lang="tr-TR" b="1" u="sng" dirty="0" err="1" smtClean="0"/>
              <a:t>pcayontemi</a:t>
            </a:r>
            <a:r>
              <a:rPr lang="tr-TR" b="1" u="sng" dirty="0" smtClean="0"/>
              <a:t>.m</a:t>
            </a:r>
          </a:p>
          <a:p>
            <a:endParaRPr lang="tr-TR" dirty="0" smtClean="0"/>
          </a:p>
          <a:p>
            <a:r>
              <a:rPr lang="tr-TR" dirty="0" smtClean="0"/>
              <a:t>test_</a:t>
            </a:r>
            <a:r>
              <a:rPr lang="tr-TR" dirty="0" err="1" smtClean="0"/>
              <a:t>image</a:t>
            </a:r>
            <a:r>
              <a:rPr lang="tr-TR" dirty="0" smtClean="0"/>
              <a:t> </a:t>
            </a:r>
            <a:r>
              <a:rPr lang="tr-TR" dirty="0" smtClean="0"/>
              <a:t>= test_</a:t>
            </a:r>
            <a:r>
              <a:rPr lang="tr-TR" dirty="0" err="1" smtClean="0"/>
              <a:t>image</a:t>
            </a:r>
            <a:r>
              <a:rPr lang="tr-TR" dirty="0" smtClean="0"/>
              <a:t>(:,:,1);</a:t>
            </a:r>
          </a:p>
          <a:p>
            <a:r>
              <a:rPr lang="tr-TR" dirty="0" smtClean="0"/>
              <a:t>[r c] = size(test_</a:t>
            </a:r>
            <a:r>
              <a:rPr lang="tr-TR" dirty="0" err="1" smtClean="0"/>
              <a:t>image</a:t>
            </a:r>
            <a:r>
              <a:rPr lang="tr-TR" dirty="0" smtClean="0"/>
              <a:t>);</a:t>
            </a:r>
          </a:p>
          <a:p>
            <a:r>
              <a:rPr lang="tr-TR" dirty="0" err="1" smtClean="0"/>
              <a:t>temp</a:t>
            </a:r>
            <a:r>
              <a:rPr lang="tr-TR" dirty="0" smtClean="0"/>
              <a:t> = </a:t>
            </a:r>
            <a:r>
              <a:rPr lang="tr-TR" dirty="0" err="1" smtClean="0"/>
              <a:t>reshape</a:t>
            </a:r>
            <a:r>
              <a:rPr lang="tr-TR" dirty="0" smtClean="0"/>
              <a:t>(test_</a:t>
            </a:r>
            <a:r>
              <a:rPr lang="tr-TR" dirty="0" err="1" smtClean="0"/>
              <a:t>image</a:t>
            </a:r>
            <a:r>
              <a:rPr lang="tr-TR" dirty="0" smtClean="0"/>
              <a:t>',r*c,1); </a:t>
            </a:r>
          </a:p>
          <a:p>
            <a:r>
              <a:rPr lang="tr-TR" dirty="0" err="1" smtClean="0"/>
              <a:t>temp</a:t>
            </a:r>
            <a:r>
              <a:rPr lang="tr-TR" dirty="0" smtClean="0"/>
              <a:t> = </a:t>
            </a:r>
            <a:r>
              <a:rPr lang="tr-TR" dirty="0" err="1" smtClean="0"/>
              <a:t>double</a:t>
            </a:r>
            <a:r>
              <a:rPr lang="tr-TR" dirty="0" smtClean="0"/>
              <a:t>(</a:t>
            </a:r>
            <a:r>
              <a:rPr lang="tr-TR" dirty="0" err="1" smtClean="0"/>
              <a:t>temp</a:t>
            </a:r>
            <a:r>
              <a:rPr lang="tr-TR" dirty="0" smtClean="0"/>
              <a:t>)-m; </a:t>
            </a:r>
          </a:p>
          <a:p>
            <a:r>
              <a:rPr lang="tr-TR" dirty="0" err="1" smtClean="0"/>
              <a:t>projtestimg</a:t>
            </a:r>
            <a:r>
              <a:rPr lang="tr-TR" dirty="0" smtClean="0"/>
              <a:t> = </a:t>
            </a:r>
            <a:r>
              <a:rPr lang="tr-TR" dirty="0" err="1" smtClean="0"/>
              <a:t>eigenfaces</a:t>
            </a:r>
            <a:r>
              <a:rPr lang="tr-TR" dirty="0" smtClean="0"/>
              <a:t>'*</a:t>
            </a:r>
            <a:r>
              <a:rPr lang="tr-TR" dirty="0" err="1" smtClean="0"/>
              <a:t>temp</a:t>
            </a:r>
            <a:r>
              <a:rPr lang="tr-TR" dirty="0" smtClean="0"/>
              <a:t>; </a:t>
            </a:r>
          </a:p>
          <a:p>
            <a:r>
              <a:rPr lang="tr-TR" dirty="0" err="1" smtClean="0"/>
              <a:t>euclide</a:t>
            </a:r>
            <a:r>
              <a:rPr lang="tr-TR" dirty="0" smtClean="0"/>
              <a:t>_</a:t>
            </a:r>
            <a:r>
              <a:rPr lang="tr-TR" dirty="0" err="1" smtClean="0"/>
              <a:t>dist</a:t>
            </a:r>
            <a:r>
              <a:rPr lang="tr-TR" dirty="0" smtClean="0"/>
              <a:t> = [ ];</a:t>
            </a:r>
          </a:p>
          <a:p>
            <a:r>
              <a:rPr lang="tr-TR" dirty="0" err="1" smtClean="0"/>
              <a:t>for</a:t>
            </a:r>
            <a:r>
              <a:rPr lang="tr-TR" dirty="0" smtClean="0"/>
              <a:t> i=1 : size(</a:t>
            </a:r>
            <a:r>
              <a:rPr lang="tr-TR" dirty="0" err="1" smtClean="0"/>
              <a:t>eigenfaces</a:t>
            </a:r>
            <a:r>
              <a:rPr lang="tr-TR" dirty="0" smtClean="0"/>
              <a:t>,2)</a:t>
            </a:r>
          </a:p>
          <a:p>
            <a:r>
              <a:rPr lang="tr-TR" dirty="0" smtClean="0"/>
              <a:t>    </a:t>
            </a:r>
            <a:r>
              <a:rPr lang="tr-TR" dirty="0" err="1" smtClean="0"/>
              <a:t>temp</a:t>
            </a:r>
            <a:r>
              <a:rPr lang="tr-TR" dirty="0" smtClean="0"/>
              <a:t> = (norm(</a:t>
            </a:r>
            <a:r>
              <a:rPr lang="tr-TR" dirty="0" err="1" smtClean="0"/>
              <a:t>projtestimg</a:t>
            </a:r>
            <a:r>
              <a:rPr lang="tr-TR" dirty="0" smtClean="0"/>
              <a:t>-</a:t>
            </a:r>
            <a:r>
              <a:rPr lang="tr-TR" dirty="0" err="1" smtClean="0"/>
              <a:t>projectimg</a:t>
            </a:r>
            <a:r>
              <a:rPr lang="tr-TR" dirty="0" smtClean="0"/>
              <a:t>(:,i)))^2;</a:t>
            </a:r>
          </a:p>
          <a:p>
            <a:r>
              <a:rPr lang="tr-TR" dirty="0" smtClean="0"/>
              <a:t>    </a:t>
            </a:r>
            <a:r>
              <a:rPr lang="tr-TR" dirty="0" err="1" smtClean="0"/>
              <a:t>euclide</a:t>
            </a:r>
            <a:r>
              <a:rPr lang="tr-TR" dirty="0" smtClean="0"/>
              <a:t>_</a:t>
            </a:r>
            <a:r>
              <a:rPr lang="tr-TR" dirty="0" err="1" smtClean="0"/>
              <a:t>dist</a:t>
            </a:r>
            <a:r>
              <a:rPr lang="tr-TR" dirty="0" smtClean="0"/>
              <a:t> = [</a:t>
            </a:r>
            <a:r>
              <a:rPr lang="tr-TR" dirty="0" err="1" smtClean="0"/>
              <a:t>euclide</a:t>
            </a:r>
            <a:r>
              <a:rPr lang="tr-TR" dirty="0" smtClean="0"/>
              <a:t>_</a:t>
            </a:r>
            <a:r>
              <a:rPr lang="tr-TR" dirty="0" err="1" smtClean="0"/>
              <a:t>dist</a:t>
            </a:r>
            <a:r>
              <a:rPr lang="tr-TR" dirty="0" smtClean="0"/>
              <a:t> </a:t>
            </a:r>
            <a:r>
              <a:rPr lang="tr-TR" dirty="0" err="1" smtClean="0"/>
              <a:t>temp</a:t>
            </a:r>
            <a:r>
              <a:rPr lang="tr-TR" dirty="0" smtClean="0"/>
              <a:t>];</a:t>
            </a:r>
          </a:p>
          <a:p>
            <a:r>
              <a:rPr lang="tr-TR" dirty="0" err="1" smtClean="0"/>
              <a:t>end</a:t>
            </a:r>
            <a:endParaRPr lang="tr-TR" dirty="0" smtClean="0"/>
          </a:p>
          <a:p>
            <a:r>
              <a:rPr lang="tr-TR" dirty="0" err="1" smtClean="0"/>
              <a:t>euclide</a:t>
            </a:r>
            <a:r>
              <a:rPr lang="tr-TR" dirty="0" smtClean="0"/>
              <a:t>_</a:t>
            </a:r>
            <a:r>
              <a:rPr lang="tr-TR" dirty="0" err="1" smtClean="0"/>
              <a:t>dist</a:t>
            </a:r>
            <a:r>
              <a:rPr lang="tr-TR" dirty="0" smtClean="0"/>
              <a:t>/1.0e+17</a:t>
            </a:r>
          </a:p>
          <a:p>
            <a:r>
              <a:rPr lang="tr-TR" dirty="0" smtClean="0"/>
              <a:t>[</a:t>
            </a:r>
            <a:r>
              <a:rPr lang="tr-TR" dirty="0" err="1" smtClean="0"/>
              <a:t>euclide</a:t>
            </a:r>
            <a:r>
              <a:rPr lang="tr-TR" dirty="0" smtClean="0"/>
              <a:t>_</a:t>
            </a:r>
            <a:r>
              <a:rPr lang="tr-TR" dirty="0" err="1" smtClean="0"/>
              <a:t>dist</a:t>
            </a:r>
            <a:r>
              <a:rPr lang="tr-TR" dirty="0" smtClean="0"/>
              <a:t>_</a:t>
            </a:r>
            <a:r>
              <a:rPr lang="tr-TR" dirty="0" err="1" smtClean="0"/>
              <a:t>min</a:t>
            </a:r>
            <a:r>
              <a:rPr lang="tr-TR" dirty="0" smtClean="0"/>
              <a:t>, </a:t>
            </a:r>
            <a:r>
              <a:rPr lang="tr-TR" dirty="0" err="1" smtClean="0"/>
              <a:t>recognized</a:t>
            </a:r>
            <a:r>
              <a:rPr lang="tr-TR" dirty="0" smtClean="0"/>
              <a:t>_</a:t>
            </a:r>
            <a:r>
              <a:rPr lang="tr-TR" dirty="0" err="1" smtClean="0"/>
              <a:t>index</a:t>
            </a:r>
            <a:r>
              <a:rPr lang="tr-TR" dirty="0" smtClean="0"/>
              <a:t>] = </a:t>
            </a:r>
            <a:r>
              <a:rPr lang="tr-TR" dirty="0" err="1" smtClean="0"/>
              <a:t>min</a:t>
            </a:r>
            <a:r>
              <a:rPr lang="tr-TR" dirty="0" smtClean="0"/>
              <a:t>(</a:t>
            </a:r>
            <a:r>
              <a:rPr lang="tr-TR" dirty="0" err="1" smtClean="0"/>
              <a:t>euclide</a:t>
            </a:r>
            <a:r>
              <a:rPr lang="tr-TR" dirty="0" smtClean="0"/>
              <a:t>_</a:t>
            </a:r>
            <a:r>
              <a:rPr lang="tr-TR" dirty="0" err="1" smtClean="0"/>
              <a:t>dist</a:t>
            </a:r>
            <a:r>
              <a:rPr lang="tr-TR" dirty="0" smtClean="0"/>
              <a:t>);</a:t>
            </a:r>
          </a:p>
          <a:p>
            <a:r>
              <a:rPr lang="tr-TR" dirty="0" err="1" smtClean="0"/>
              <a:t>taninma</a:t>
            </a:r>
            <a:r>
              <a:rPr lang="tr-TR" dirty="0" smtClean="0"/>
              <a:t> = </a:t>
            </a:r>
            <a:r>
              <a:rPr lang="tr-TR" dirty="0" err="1" smtClean="0"/>
              <a:t>euclide</a:t>
            </a:r>
            <a:r>
              <a:rPr lang="tr-TR" dirty="0" smtClean="0"/>
              <a:t>_</a:t>
            </a:r>
            <a:r>
              <a:rPr lang="tr-TR" dirty="0" err="1" smtClean="0"/>
              <a:t>dist</a:t>
            </a:r>
            <a:r>
              <a:rPr lang="tr-TR" dirty="0" smtClean="0"/>
              <a:t>_</a:t>
            </a:r>
            <a:r>
              <a:rPr lang="tr-TR" dirty="0" err="1" smtClean="0"/>
              <a:t>min</a:t>
            </a:r>
            <a:r>
              <a:rPr lang="tr-TR" dirty="0" smtClean="0"/>
              <a:t>/1.0e+17;</a:t>
            </a:r>
          </a:p>
          <a:p>
            <a:r>
              <a:rPr lang="tr-TR" dirty="0" err="1" smtClean="0"/>
              <a:t>dbadi</a:t>
            </a:r>
            <a:r>
              <a:rPr lang="tr-TR" dirty="0" smtClean="0"/>
              <a:t> = </a:t>
            </a:r>
            <a:r>
              <a:rPr lang="tr-TR" dirty="0" err="1" smtClean="0"/>
              <a:t>recognized</a:t>
            </a:r>
            <a:r>
              <a:rPr lang="tr-TR" dirty="0" smtClean="0"/>
              <a:t>_</a:t>
            </a:r>
            <a:r>
              <a:rPr lang="tr-TR" dirty="0" err="1" smtClean="0"/>
              <a:t>index</a:t>
            </a:r>
            <a:r>
              <a:rPr lang="tr-TR" dirty="0" smtClean="0"/>
              <a:t>;</a:t>
            </a:r>
          </a:p>
          <a:p>
            <a:r>
              <a:rPr lang="tr-TR" dirty="0" err="1" smtClean="0"/>
              <a:t>recognized</a:t>
            </a:r>
            <a:r>
              <a:rPr lang="tr-TR" dirty="0" smtClean="0"/>
              <a:t>_</a:t>
            </a:r>
            <a:r>
              <a:rPr lang="tr-TR" dirty="0" err="1" smtClean="0"/>
              <a:t>img</a:t>
            </a:r>
            <a:r>
              <a:rPr lang="tr-TR" dirty="0" smtClean="0"/>
              <a:t> = </a:t>
            </a:r>
            <a:r>
              <a:rPr lang="tr-TR" dirty="0" err="1" smtClean="0"/>
              <a:t>strcat</a:t>
            </a:r>
            <a:r>
              <a:rPr lang="tr-TR" dirty="0" smtClean="0"/>
              <a:t>(int2str(</a:t>
            </a:r>
            <a:r>
              <a:rPr lang="tr-TR" dirty="0" err="1" smtClean="0"/>
              <a:t>recognized</a:t>
            </a:r>
            <a:r>
              <a:rPr lang="tr-TR" dirty="0" smtClean="0"/>
              <a:t>_</a:t>
            </a:r>
            <a:r>
              <a:rPr lang="tr-TR" dirty="0" err="1" smtClean="0"/>
              <a:t>index</a:t>
            </a:r>
            <a:r>
              <a:rPr lang="tr-TR" dirty="0" smtClean="0"/>
              <a:t>),'.</a:t>
            </a:r>
            <a:r>
              <a:rPr lang="tr-TR" dirty="0" err="1" smtClean="0"/>
              <a:t>jpg</a:t>
            </a:r>
            <a:r>
              <a:rPr lang="tr-TR" dirty="0" smtClean="0"/>
              <a:t>');</a:t>
            </a:r>
          </a:p>
          <a:p>
            <a:endParaRPr lang="tr-T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endParaRPr lang="tr-TR" dirty="0"/>
          </a:p>
        </p:txBody>
      </p:sp>
      <p:pic>
        <p:nvPicPr>
          <p:cNvPr id="1026" name="Picture 2" descr="C:\Users\İBRAHİM\Desktop\sd.PNG"/>
          <p:cNvPicPr>
            <a:picLocks noChangeAspect="1" noChangeArrowheads="1"/>
          </p:cNvPicPr>
          <p:nvPr/>
        </p:nvPicPr>
        <p:blipFill>
          <a:blip r:embed="rId2" cstate="print"/>
          <a:srcRect/>
          <a:stretch>
            <a:fillRect/>
          </a:stretch>
        </p:blipFill>
        <p:spPr bwMode="auto">
          <a:xfrm>
            <a:off x="0" y="0"/>
            <a:ext cx="12191999" cy="685800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Karşılaştırma</a:t>
            </a:r>
            <a:endParaRPr lang="tr-TR" dirty="0"/>
          </a:p>
        </p:txBody>
      </p:sp>
      <p:sp>
        <p:nvSpPr>
          <p:cNvPr id="3" name="İçerik Yer Tutucusu 2"/>
          <p:cNvSpPr>
            <a:spLocks noGrp="1"/>
          </p:cNvSpPr>
          <p:nvPr>
            <p:ph idx="1"/>
          </p:nvPr>
        </p:nvSpPr>
        <p:spPr/>
        <p:txBody>
          <a:bodyPr/>
          <a:lstStyle/>
          <a:p>
            <a:r>
              <a:rPr lang="tr-TR" dirty="0"/>
              <a:t>Gizli </a:t>
            </a:r>
            <a:r>
              <a:rPr lang="tr-TR" dirty="0" err="1"/>
              <a:t>Markov</a:t>
            </a:r>
            <a:r>
              <a:rPr lang="tr-TR" dirty="0"/>
              <a:t> Modeli yöntemiyle yapılan çalışmalarda yüksek başarı elde edilse de, uygulama aşamasında uzun zamana ihtiyaç duyulduğundan, bu yöntem tercih edilmemektedir. </a:t>
            </a:r>
            <a:r>
              <a:rPr lang="tr-TR" dirty="0" err="1"/>
              <a:t>Özyüz</a:t>
            </a:r>
            <a:r>
              <a:rPr lang="tr-TR" dirty="0"/>
              <a:t> yöntemi yüz tanıma konusunda ilk uygulanan yöntem olduğundan, sıkça kullanılmaktadır. Fakat ışık değişimiyle başarı oranının oldukça düşmesi uygulama konusunda sorun yaratmaktadır. Yüzün değişken yapısından dolayı, öncelikle etkili bir dönüşüm tekniğinin seçilmesi, ardından uygun bir tanıma metoduyla birleştirilmesi gerekmektedir. Literatürde yer alan ve yukarıda bir kısmına değinilen çalışmaların sonuçları, tam güvenli bir yüz tanıma sistemine ulaşmak için kat edilecek yolun varlığına işaret etmektedir. </a:t>
            </a:r>
          </a:p>
        </p:txBody>
      </p:sp>
    </p:spTree>
    <p:extLst>
      <p:ext uri="{BB962C8B-B14F-4D97-AF65-F5344CB8AC3E}">
        <p14:creationId xmlns:p14="http://schemas.microsoft.com/office/powerpoint/2010/main" xmlns="" val="10528470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MATLAB ÖRNEK</a:t>
            </a:r>
            <a:endParaRPr lang="tr-TR" dirty="0"/>
          </a:p>
        </p:txBody>
      </p:sp>
      <p:sp>
        <p:nvSpPr>
          <p:cNvPr id="3" name="İçerik Yer Tutucusu 2"/>
          <p:cNvSpPr>
            <a:spLocks noGrp="1"/>
          </p:cNvSpPr>
          <p:nvPr>
            <p:ph idx="1"/>
          </p:nvPr>
        </p:nvSpPr>
        <p:spPr/>
        <p:txBody>
          <a:bodyPr/>
          <a:lstStyle/>
          <a:p>
            <a:r>
              <a:rPr lang="en-US" dirty="0" smtClean="0"/>
              <a:t>A </a:t>
            </a:r>
            <a:r>
              <a:rPr lang="en-US" dirty="0"/>
              <a:t>= </a:t>
            </a:r>
            <a:r>
              <a:rPr lang="en-US" dirty="0" err="1"/>
              <a:t>imread</a:t>
            </a:r>
            <a:r>
              <a:rPr lang="en-US" dirty="0"/>
              <a:t>('E:\Caner\Pictures\Camera Roll\2.jpg'); </a:t>
            </a:r>
          </a:p>
          <a:p>
            <a:r>
              <a:rPr lang="tr-TR" dirty="0" err="1" smtClean="0"/>
              <a:t>YuzBulucu</a:t>
            </a:r>
            <a:r>
              <a:rPr lang="tr-TR" dirty="0" smtClean="0"/>
              <a:t> </a:t>
            </a:r>
            <a:r>
              <a:rPr lang="tr-TR" dirty="0"/>
              <a:t>= </a:t>
            </a:r>
            <a:r>
              <a:rPr lang="tr-TR" dirty="0" err="1"/>
              <a:t>vision.CascadeObjectDetector</a:t>
            </a:r>
            <a:r>
              <a:rPr lang="tr-TR" dirty="0"/>
              <a:t>();</a:t>
            </a:r>
          </a:p>
          <a:p>
            <a:r>
              <a:rPr lang="tr-TR" dirty="0" smtClean="0"/>
              <a:t>BBOX = step(</a:t>
            </a:r>
            <a:r>
              <a:rPr lang="tr-TR" dirty="0" err="1" smtClean="0"/>
              <a:t>YuzBulucu</a:t>
            </a:r>
            <a:r>
              <a:rPr lang="tr-TR" dirty="0" smtClean="0"/>
              <a:t>, A);</a:t>
            </a:r>
          </a:p>
          <a:p>
            <a:r>
              <a:rPr lang="tr-TR" dirty="0" err="1" smtClean="0"/>
              <a:t>ciz</a:t>
            </a:r>
            <a:r>
              <a:rPr lang="tr-TR" dirty="0" smtClean="0"/>
              <a:t> </a:t>
            </a:r>
            <a:r>
              <a:rPr lang="tr-TR" dirty="0"/>
              <a:t>= </a:t>
            </a:r>
            <a:r>
              <a:rPr lang="tr-TR" dirty="0" err="1"/>
              <a:t>insertObjectAnnotation</a:t>
            </a:r>
            <a:r>
              <a:rPr lang="tr-TR" dirty="0"/>
              <a:t>(A,'</a:t>
            </a:r>
            <a:r>
              <a:rPr lang="tr-TR" dirty="0" err="1"/>
              <a:t>rectangle</a:t>
            </a:r>
            <a:r>
              <a:rPr lang="tr-TR" dirty="0"/>
              <a:t>',BBOX,'Y U Z');</a:t>
            </a:r>
          </a:p>
          <a:p>
            <a:r>
              <a:rPr lang="tr-TR" dirty="0" err="1"/>
              <a:t>imshow</a:t>
            </a:r>
            <a:r>
              <a:rPr lang="tr-TR" dirty="0"/>
              <a:t>(</a:t>
            </a:r>
            <a:r>
              <a:rPr lang="tr-TR" dirty="0" err="1"/>
              <a:t>ciz</a:t>
            </a:r>
            <a:r>
              <a:rPr lang="tr-TR" dirty="0"/>
              <a:t>);</a:t>
            </a:r>
          </a:p>
          <a:p>
            <a:endParaRPr lang="tr-TR" dirty="0"/>
          </a:p>
        </p:txBody>
      </p:sp>
    </p:spTree>
    <p:extLst>
      <p:ext uri="{BB962C8B-B14F-4D97-AF65-F5344CB8AC3E}">
        <p14:creationId xmlns:p14="http://schemas.microsoft.com/office/powerpoint/2010/main" xmlns="" val="2963065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198665" y="2052638"/>
            <a:ext cx="6756445" cy="4195762"/>
          </a:xfrm>
        </p:spPr>
      </p:pic>
    </p:spTree>
    <p:extLst>
      <p:ext uri="{BB962C8B-B14F-4D97-AF65-F5344CB8AC3E}">
        <p14:creationId xmlns:p14="http://schemas.microsoft.com/office/powerpoint/2010/main" xmlns="" val="1441785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0" y="969264"/>
            <a:ext cx="4871928" cy="5603938"/>
          </a:xfrm>
        </p:spPr>
      </p:pic>
      <p:pic>
        <p:nvPicPr>
          <p:cNvPr id="5" name="Resim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999266" y="1152983"/>
            <a:ext cx="6924510" cy="4958506"/>
          </a:xfrm>
          <a:prstGeom prst="rect">
            <a:avLst/>
          </a:prstGeom>
        </p:spPr>
      </p:pic>
    </p:spTree>
    <p:extLst>
      <p:ext uri="{BB962C8B-B14F-4D97-AF65-F5344CB8AC3E}">
        <p14:creationId xmlns:p14="http://schemas.microsoft.com/office/powerpoint/2010/main" xmlns="" val="2699012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HAZIRLAYANlAR</a:t>
            </a:r>
            <a:endParaRPr lang="tr-TR" dirty="0"/>
          </a:p>
        </p:txBody>
      </p:sp>
      <p:sp>
        <p:nvSpPr>
          <p:cNvPr id="3" name="İçerik Yer Tutucusu 2"/>
          <p:cNvSpPr>
            <a:spLocks noGrp="1"/>
          </p:cNvSpPr>
          <p:nvPr>
            <p:ph idx="1"/>
          </p:nvPr>
        </p:nvSpPr>
        <p:spPr/>
        <p:txBody>
          <a:bodyPr/>
          <a:lstStyle/>
          <a:p>
            <a:r>
              <a:rPr lang="tr-TR" b="1" dirty="0"/>
              <a:t>Caner Öztürk </a:t>
            </a:r>
            <a:r>
              <a:rPr lang="tr-TR" b="1" dirty="0" smtClean="0"/>
              <a:t>134410012</a:t>
            </a:r>
          </a:p>
          <a:p>
            <a:r>
              <a:rPr lang="tr-TR" b="1" dirty="0" smtClean="0"/>
              <a:t>İbrahim </a:t>
            </a:r>
            <a:r>
              <a:rPr lang="tr-TR" b="1" dirty="0"/>
              <a:t>KUTLU 134410015 </a:t>
            </a:r>
            <a:endParaRPr lang="tr-TR" b="1" dirty="0" smtClean="0"/>
          </a:p>
          <a:p>
            <a:r>
              <a:rPr lang="tr-TR" b="1" dirty="0" err="1" smtClean="0"/>
              <a:t>Umed</a:t>
            </a:r>
            <a:r>
              <a:rPr lang="tr-TR" b="1" smtClean="0"/>
              <a:t> IZBASAROV 134410032</a:t>
            </a:r>
            <a:endParaRPr lang="tr-TR" dirty="0"/>
          </a:p>
        </p:txBody>
      </p:sp>
    </p:spTree>
    <p:extLst>
      <p:ext uri="{BB962C8B-B14F-4D97-AF65-F5344CB8AC3E}">
        <p14:creationId xmlns:p14="http://schemas.microsoft.com/office/powerpoint/2010/main" xmlns="" val="3074276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b="1" dirty="0"/>
              <a:t>Nasıl Çalışır?</a:t>
            </a:r>
            <a:endParaRPr lang="tr-TR" dirty="0"/>
          </a:p>
        </p:txBody>
      </p:sp>
      <p:pic>
        <p:nvPicPr>
          <p:cNvPr id="1026" name="Picture 2" descr="yüz tanıma teknolojisi"/>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4290831" y="2052638"/>
            <a:ext cx="2572114" cy="41957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23725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fontScale="92500" lnSpcReduction="20000"/>
          </a:bodyPr>
          <a:lstStyle/>
          <a:p>
            <a:r>
              <a:rPr lang="tr-TR" dirty="0"/>
              <a:t>Aşağıdaki dört aşamalı süreç </a:t>
            </a:r>
            <a:r>
              <a:rPr lang="tr-TR" b="1" dirty="0" err="1">
                <a:hlinkClick r:id="rId2"/>
              </a:rPr>
              <a:t>biyometrik</a:t>
            </a:r>
            <a:r>
              <a:rPr lang="tr-TR" b="1" dirty="0">
                <a:hlinkClick r:id="rId2"/>
              </a:rPr>
              <a:t> sistem</a:t>
            </a:r>
            <a:r>
              <a:rPr lang="tr-TR" dirty="0"/>
              <a:t>lerin işleme şeklini gösterir.</a:t>
            </a:r>
          </a:p>
          <a:p>
            <a:r>
              <a:rPr lang="tr-TR" b="1" dirty="0"/>
              <a:t>Yakalama :</a:t>
            </a:r>
            <a:r>
              <a:rPr lang="tr-TR" dirty="0"/>
              <a:t> Fiziksel veya davranışsal numune kayıt sırasında sistem tarafından yakalanır.</a:t>
            </a:r>
          </a:p>
          <a:p>
            <a:r>
              <a:rPr lang="tr-TR" b="1" dirty="0"/>
              <a:t>Çıkarım :</a:t>
            </a:r>
            <a:r>
              <a:rPr lang="tr-TR" dirty="0"/>
              <a:t> Benzersiz veri örnekten çıkarılır ve bir şablon oluşturulur.</a:t>
            </a:r>
          </a:p>
          <a:p>
            <a:r>
              <a:rPr lang="tr-TR" b="1" dirty="0"/>
              <a:t>Karşılaştırma</a:t>
            </a:r>
            <a:r>
              <a:rPr lang="tr-TR" dirty="0"/>
              <a:t> : Daha sonra şablon yeni bir örnekle karşılaştırılır.</a:t>
            </a:r>
          </a:p>
          <a:p>
            <a:r>
              <a:rPr lang="tr-TR" b="1" dirty="0"/>
              <a:t>Eşleme</a:t>
            </a:r>
            <a:r>
              <a:rPr lang="tr-TR" dirty="0"/>
              <a:t> : Sistem daha sonra yeni örnekten alınan özelliklerin eşleşip eşleşmediğine karar verir</a:t>
            </a:r>
            <a:r>
              <a:rPr lang="tr-TR" dirty="0" smtClean="0"/>
              <a:t>.</a:t>
            </a:r>
            <a:r>
              <a:rPr lang="tr-TR" dirty="0"/>
              <a:t> </a:t>
            </a:r>
          </a:p>
          <a:p>
            <a:r>
              <a:rPr lang="tr-TR" dirty="0"/>
              <a:t>Kullanıcı 50-60 cm mesafeden kameranın karşısında durur. Sistem kullanıcının yüzünü bulur ve eşleştirme işlemine başlar. Yüzünün pozisyonuna göre kullanıcının yer değiştirmesi ve yeniden deneme yapması gerekebilir. Sistem genellikle 5 saniyeden kısa bir sürede karar verir.</a:t>
            </a:r>
          </a:p>
          <a:p>
            <a:pPr marL="0" indent="0">
              <a:buNone/>
            </a:pPr>
            <a:r>
              <a:rPr lang="tr-TR" dirty="0"/>
              <a:t> </a:t>
            </a:r>
          </a:p>
          <a:p>
            <a:endParaRPr lang="tr-TR" dirty="0"/>
          </a:p>
        </p:txBody>
      </p:sp>
    </p:spTree>
    <p:extLst>
      <p:ext uri="{BB962C8B-B14F-4D97-AF65-F5344CB8AC3E}">
        <p14:creationId xmlns:p14="http://schemas.microsoft.com/office/powerpoint/2010/main" xmlns="" val="4233059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Önemi	</a:t>
            </a:r>
            <a:endParaRPr lang="tr-TR" dirty="0"/>
          </a:p>
        </p:txBody>
      </p:sp>
      <p:sp>
        <p:nvSpPr>
          <p:cNvPr id="3" name="İçerik Yer Tutucusu 2"/>
          <p:cNvSpPr>
            <a:spLocks noGrp="1"/>
          </p:cNvSpPr>
          <p:nvPr>
            <p:ph idx="1"/>
          </p:nvPr>
        </p:nvSpPr>
        <p:spPr/>
        <p:txBody>
          <a:bodyPr/>
          <a:lstStyle/>
          <a:p>
            <a:r>
              <a:rPr lang="tr-TR" dirty="0"/>
              <a:t>Şu anda terör suçlarının önlenmesi bakımından potansiyel bir araç olarak kullanımı destek kazanırken, yüz tanıma sistemi halihazırda pek çok kolluk kuvveti tarafından kullanılmaktadır. Kullanıcı kimliğini doğrulama amaçlı bilgisayar ağları ve </a:t>
            </a:r>
            <a:r>
              <a:rPr lang="tr-TR" dirty="0" err="1"/>
              <a:t>atmler</a:t>
            </a:r>
            <a:r>
              <a:rPr lang="tr-TR" dirty="0"/>
              <a:t> tarafından kullanılacak olan </a:t>
            </a:r>
            <a:r>
              <a:rPr lang="tr-TR" b="1" dirty="0">
                <a:hlinkClick r:id="rId2"/>
              </a:rPr>
              <a:t>yazılım</a:t>
            </a:r>
            <a:r>
              <a:rPr lang="tr-TR" dirty="0"/>
              <a:t> geliştirilmiştir.</a:t>
            </a:r>
          </a:p>
        </p:txBody>
      </p:sp>
    </p:spTree>
    <p:extLst>
      <p:ext uri="{BB962C8B-B14F-4D97-AF65-F5344CB8AC3E}">
        <p14:creationId xmlns:p14="http://schemas.microsoft.com/office/powerpoint/2010/main" xmlns="" val="3344283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Yüz tanıma yöntemleri	</a:t>
            </a:r>
            <a:endParaRPr lang="tr-TR" dirty="0"/>
          </a:p>
        </p:txBody>
      </p:sp>
      <p:sp>
        <p:nvSpPr>
          <p:cNvPr id="3" name="İçerik Yer Tutucusu 2"/>
          <p:cNvSpPr>
            <a:spLocks noGrp="1"/>
          </p:cNvSpPr>
          <p:nvPr>
            <p:ph idx="1"/>
          </p:nvPr>
        </p:nvSpPr>
        <p:spPr/>
        <p:txBody>
          <a:bodyPr/>
          <a:lstStyle/>
          <a:p>
            <a:r>
              <a:rPr lang="tr-TR" dirty="0" err="1"/>
              <a:t>ÖzyüzlerYöntemi</a:t>
            </a:r>
            <a:r>
              <a:rPr lang="tr-TR" dirty="0"/>
              <a:t>(</a:t>
            </a:r>
            <a:r>
              <a:rPr lang="tr-TR" dirty="0" err="1"/>
              <a:t>Eigenfaces</a:t>
            </a:r>
            <a:r>
              <a:rPr lang="tr-TR" dirty="0" smtClean="0"/>
              <a:t>)</a:t>
            </a:r>
          </a:p>
          <a:p>
            <a:r>
              <a:rPr lang="tr-TR" dirty="0" smtClean="0"/>
              <a:t>Üç </a:t>
            </a:r>
            <a:r>
              <a:rPr lang="tr-TR" dirty="0"/>
              <a:t>Boyutlu Yüz </a:t>
            </a:r>
            <a:r>
              <a:rPr lang="tr-TR" dirty="0" smtClean="0"/>
              <a:t>Tanıma</a:t>
            </a:r>
          </a:p>
          <a:p>
            <a:r>
              <a:rPr lang="tr-TR" dirty="0" smtClean="0"/>
              <a:t>Aktif </a:t>
            </a:r>
            <a:r>
              <a:rPr lang="tr-TR" dirty="0"/>
              <a:t>Görünüm Modeline Dayalı Yüz Tanıma(AGM</a:t>
            </a:r>
            <a:r>
              <a:rPr lang="tr-TR" dirty="0" smtClean="0"/>
              <a:t>)</a:t>
            </a:r>
          </a:p>
          <a:p>
            <a:r>
              <a:rPr lang="tr-TR" dirty="0" smtClean="0"/>
              <a:t>Aydınlanmaya </a:t>
            </a:r>
            <a:r>
              <a:rPr lang="tr-TR" dirty="0"/>
              <a:t>Karşı Gürbüz </a:t>
            </a:r>
            <a:r>
              <a:rPr lang="tr-TR" dirty="0" smtClean="0"/>
              <a:t>AGM</a:t>
            </a:r>
          </a:p>
          <a:p>
            <a:r>
              <a:rPr lang="tr-TR" dirty="0" smtClean="0"/>
              <a:t>Gizli </a:t>
            </a:r>
            <a:r>
              <a:rPr lang="tr-TR" dirty="0" err="1"/>
              <a:t>Markov</a:t>
            </a:r>
            <a:r>
              <a:rPr lang="tr-TR" dirty="0"/>
              <a:t> Modeli (GMM</a:t>
            </a:r>
            <a:r>
              <a:rPr lang="tr-TR" dirty="0" smtClean="0"/>
              <a:t>)</a:t>
            </a:r>
          </a:p>
          <a:p>
            <a:r>
              <a:rPr lang="tr-TR" dirty="0" smtClean="0"/>
              <a:t>Bağımsız </a:t>
            </a:r>
            <a:r>
              <a:rPr lang="tr-TR" dirty="0"/>
              <a:t>Bileşen Analizi </a:t>
            </a:r>
            <a:r>
              <a:rPr lang="tr-TR" dirty="0" smtClean="0"/>
              <a:t>(</a:t>
            </a:r>
            <a:r>
              <a:rPr lang="tr-TR" dirty="0"/>
              <a:t>BBA</a:t>
            </a:r>
            <a:r>
              <a:rPr lang="tr-TR" dirty="0" smtClean="0"/>
              <a:t>)</a:t>
            </a:r>
          </a:p>
          <a:p>
            <a:r>
              <a:rPr lang="tr-TR" dirty="0" smtClean="0"/>
              <a:t>Temel </a:t>
            </a:r>
            <a:r>
              <a:rPr lang="tr-TR" dirty="0"/>
              <a:t>Bileşenler Analizi(TBA</a:t>
            </a:r>
            <a:r>
              <a:rPr lang="tr-TR" dirty="0" smtClean="0"/>
              <a:t>)</a:t>
            </a:r>
          </a:p>
          <a:p>
            <a:r>
              <a:rPr lang="tr-TR" dirty="0" smtClean="0"/>
              <a:t>Yapay </a:t>
            </a:r>
            <a:r>
              <a:rPr lang="tr-TR" dirty="0"/>
              <a:t>Sinir Ağları ile Yüz Tanıma(YSA)</a:t>
            </a:r>
          </a:p>
        </p:txBody>
      </p:sp>
    </p:spTree>
    <p:extLst>
      <p:ext uri="{BB962C8B-B14F-4D97-AF65-F5344CB8AC3E}">
        <p14:creationId xmlns:p14="http://schemas.microsoft.com/office/powerpoint/2010/main" xmlns="" val="2931041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ÖzyüzlerYöntemi</a:t>
            </a:r>
            <a:r>
              <a:rPr lang="tr-TR" dirty="0"/>
              <a:t>(</a:t>
            </a:r>
            <a:r>
              <a:rPr lang="tr-TR" dirty="0" err="1"/>
              <a:t>Eigenfaces</a:t>
            </a:r>
            <a:r>
              <a:rPr lang="tr-TR" dirty="0"/>
              <a:t>)</a:t>
            </a:r>
            <a:br>
              <a:rPr lang="tr-TR" dirty="0"/>
            </a:br>
            <a:endParaRPr lang="tr-TR" dirty="0"/>
          </a:p>
        </p:txBody>
      </p:sp>
      <p:sp>
        <p:nvSpPr>
          <p:cNvPr id="3" name="İçerik Yer Tutucusu 2"/>
          <p:cNvSpPr>
            <a:spLocks noGrp="1"/>
          </p:cNvSpPr>
          <p:nvPr>
            <p:ph idx="1"/>
          </p:nvPr>
        </p:nvSpPr>
        <p:spPr/>
        <p:txBody>
          <a:bodyPr/>
          <a:lstStyle/>
          <a:p>
            <a:r>
              <a:rPr lang="tr-TR" dirty="0" err="1"/>
              <a:t>Özyüzler</a:t>
            </a:r>
            <a:r>
              <a:rPr lang="tr-TR" dirty="0"/>
              <a:t> yaklaşımı, Temel bilesen analizinin geliştirilmiş halidir. Veriyi kodlama ve kodunu çözmede iyi bilinen bir tekniktir. Yüz resimleri gruplarından başlanarak bu resimlerin temel bileşenlerinin hesaplanmasıdır. Daha sonra da öz vektörün sadece küçük parçalarının ağırlıklı birleşimini kullanılarak yüz resminin yeniden oluşturulmasıdır.</a:t>
            </a:r>
          </a:p>
        </p:txBody>
      </p:sp>
    </p:spTree>
    <p:extLst>
      <p:ext uri="{BB962C8B-B14F-4D97-AF65-F5344CB8AC3E}">
        <p14:creationId xmlns:p14="http://schemas.microsoft.com/office/powerpoint/2010/main" xmlns="" val="42286900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Üç Boyutlu Yüz Tanıma</a:t>
            </a:r>
            <a:br>
              <a:rPr lang="tr-TR" dirty="0" smtClean="0"/>
            </a:br>
            <a:endParaRPr lang="tr-TR" dirty="0"/>
          </a:p>
        </p:txBody>
      </p:sp>
      <p:sp>
        <p:nvSpPr>
          <p:cNvPr id="3" name="İçerik Yer Tutucusu 2"/>
          <p:cNvSpPr>
            <a:spLocks noGrp="1"/>
          </p:cNvSpPr>
          <p:nvPr>
            <p:ph idx="1"/>
          </p:nvPr>
        </p:nvSpPr>
        <p:spPr/>
        <p:txBody>
          <a:bodyPr/>
          <a:lstStyle/>
          <a:p>
            <a:r>
              <a:rPr lang="tr-TR" dirty="0"/>
              <a:t>Üç Boyutlu yüz tanıma sistemleri temel olarak iki kısımdan oluşmaktadır. Önce üç boyutlu görüntüde yüz ve yüz üzerindeki bazı önemli noktalar bulunur. Sonra bulunan yüz bölgesi standart bir boy ve poza getirilir, 3 boyutlu yüz betimlenmesi yapıldıktan sonra yüz tanıma işlemine başlanır.</a:t>
            </a:r>
          </a:p>
        </p:txBody>
      </p:sp>
    </p:spTree>
    <p:extLst>
      <p:ext uri="{BB962C8B-B14F-4D97-AF65-F5344CB8AC3E}">
        <p14:creationId xmlns:p14="http://schemas.microsoft.com/office/powerpoint/2010/main" xmlns="" val="3546471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Aktif Görünüm Modeline Dayalı Yüz Tanıma(AGM)</a:t>
            </a:r>
          </a:p>
        </p:txBody>
      </p:sp>
      <p:sp>
        <p:nvSpPr>
          <p:cNvPr id="3" name="İçerik Yer Tutucusu 2"/>
          <p:cNvSpPr>
            <a:spLocks noGrp="1"/>
          </p:cNvSpPr>
          <p:nvPr>
            <p:ph idx="1"/>
          </p:nvPr>
        </p:nvSpPr>
        <p:spPr/>
        <p:txBody>
          <a:bodyPr/>
          <a:lstStyle/>
          <a:p>
            <a:r>
              <a:rPr lang="tr-TR" dirty="0"/>
              <a:t>Aktif Görünüm Modeli kullanılırken yüze ait önemli noktaların koordinatları saptanmış eğitim resimleri ile eğitilerek kurulan model yardımı ile yeni insan yüzleri birleştirilir. Giriş resmi ile birleştirilen resim arasındaki farkı minimize eden model parametreleri bulunmaya çalışılır. Eğitim kümesindeki insan yüzlerinin önemli noktaları elle </a:t>
            </a:r>
            <a:r>
              <a:rPr lang="tr-TR" dirty="0" err="1"/>
              <a:t>belirlenilir</a:t>
            </a:r>
            <a:r>
              <a:rPr lang="tr-TR" dirty="0"/>
              <a:t>.</a:t>
            </a:r>
          </a:p>
        </p:txBody>
      </p:sp>
    </p:spTree>
    <p:extLst>
      <p:ext uri="{BB962C8B-B14F-4D97-AF65-F5344CB8AC3E}">
        <p14:creationId xmlns:p14="http://schemas.microsoft.com/office/powerpoint/2010/main" xmlns="" val="48113704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160</TotalTime>
  <Words>1252</Words>
  <Application>Microsoft Office PowerPoint</Application>
  <PresentationFormat>Özel</PresentationFormat>
  <Paragraphs>158</Paragraphs>
  <Slides>26</Slides>
  <Notes>0</Notes>
  <HiddenSlides>0</HiddenSlides>
  <MMClips>0</MMClips>
  <ScaleCrop>false</ScaleCrop>
  <HeadingPairs>
    <vt:vector size="4" baseType="variant">
      <vt:variant>
        <vt:lpstr>Tema</vt:lpstr>
      </vt:variant>
      <vt:variant>
        <vt:i4>1</vt:i4>
      </vt:variant>
      <vt:variant>
        <vt:lpstr>Slayt Başlıkları</vt:lpstr>
      </vt:variant>
      <vt:variant>
        <vt:i4>26</vt:i4>
      </vt:variant>
    </vt:vector>
  </HeadingPairs>
  <TitlesOfParts>
    <vt:vector size="27" baseType="lpstr">
      <vt:lpstr>İyon</vt:lpstr>
      <vt:lpstr>Yüz tanıma</vt:lpstr>
      <vt:lpstr>Giriş Yüz tanıma nedir ?</vt:lpstr>
      <vt:lpstr>Nasıl Çalışır?</vt:lpstr>
      <vt:lpstr>Slayt 4</vt:lpstr>
      <vt:lpstr>Önemi </vt:lpstr>
      <vt:lpstr>Yüz tanıma yöntemleri </vt:lpstr>
      <vt:lpstr>ÖzyüzlerYöntemi(Eigenfaces) </vt:lpstr>
      <vt:lpstr>Üç Boyutlu Yüz Tanıma </vt:lpstr>
      <vt:lpstr>Aktif Görünüm Modeline Dayalı Yüz Tanıma(AGM)</vt:lpstr>
      <vt:lpstr>Aydınlanmaya Karşı Gürbüz AGM</vt:lpstr>
      <vt:lpstr>Gizli Markov Modeli (GMM)</vt:lpstr>
      <vt:lpstr>Bağımsız Bileşen Analizi (BBA)</vt:lpstr>
      <vt:lpstr>Temel Bileşenler Analizi(TBA)</vt:lpstr>
      <vt:lpstr>Yapay Sinir Ağları ile Yüz Tanıma(YSA)</vt:lpstr>
      <vt:lpstr>TBA ÖRNEK UYGULAMA</vt:lpstr>
      <vt:lpstr>Slayt 16</vt:lpstr>
      <vt:lpstr>Slayt 17</vt:lpstr>
      <vt:lpstr>Slayt 18</vt:lpstr>
      <vt:lpstr>Slayt 19</vt:lpstr>
      <vt:lpstr>Slayt 20</vt:lpstr>
      <vt:lpstr>Slayt 21</vt:lpstr>
      <vt:lpstr>Karşılaştırma</vt:lpstr>
      <vt:lpstr>MATLAB ÖRNEK</vt:lpstr>
      <vt:lpstr>Slayt 24</vt:lpstr>
      <vt:lpstr>Slayt 25</vt:lpstr>
      <vt:lpstr>HAZIRLAYANlAR</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Yüz tanıma</dc:title>
  <dc:creator>Caner</dc:creator>
  <cp:lastModifiedBy>i_b_r_@hotmail.com</cp:lastModifiedBy>
  <cp:revision>12</cp:revision>
  <dcterms:created xsi:type="dcterms:W3CDTF">2016-12-15T15:18:55Z</dcterms:created>
  <dcterms:modified xsi:type="dcterms:W3CDTF">2016-12-22T20:12:22Z</dcterms:modified>
</cp:coreProperties>
</file>